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94" r:id="rId4"/>
    <p:sldId id="298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93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5" r:id="rId33"/>
    <p:sldId id="29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25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67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1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5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36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0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9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9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0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88A84-EFA0-4F7A-9161-580F20E98A6D}" type="datetimeFigureOut">
              <a:rPr lang="zh-CN" altLang="en-US" smtClean="0"/>
              <a:t>2022/12/2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0ED9E-A76C-438F-AC4A-15D6B2685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1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D233B6-34E8-D0F8-27B0-A75E5B802841}"/>
              </a:ext>
            </a:extLst>
          </p:cNvPr>
          <p:cNvSpPr txBox="1"/>
          <p:nvPr/>
        </p:nvSpPr>
        <p:spPr>
          <a:xfrm>
            <a:off x="1709678" y="1870555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5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楷体_GB2312" pitchFamily="49" charset="-122"/>
                <a:cs typeface="+mj-cs"/>
              </a:rPr>
              <a:t>数字示波器的使用</a:t>
            </a:r>
            <a:endParaRPr kumimoji="1" lang="en-US" altLang="zh-CN" sz="5400" b="1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楷体_GB2312" pitchFamily="49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A42D00-8746-4261-B5F5-752B1D34494B}"/>
              </a:ext>
            </a:extLst>
          </p:cNvPr>
          <p:cNvSpPr txBox="1"/>
          <p:nvPr/>
        </p:nvSpPr>
        <p:spPr>
          <a:xfrm>
            <a:off x="1791118" y="3429000"/>
            <a:ext cx="556176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zh-CN" altLang="en-US" sz="32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主讲人：南昌大学 钱沐杨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zh-CN" sz="3200" dirty="0">
              <a:solidFill>
                <a:srgbClr val="0033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zh-CN" sz="32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       2022</a:t>
            </a:r>
            <a:r>
              <a:rPr kumimoji="1" lang="zh-CN" altLang="en-US" sz="32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年</a:t>
            </a:r>
            <a:r>
              <a:rPr kumimoji="1" lang="en-US" altLang="zh-CN" sz="32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10</a:t>
            </a:r>
            <a:r>
              <a:rPr kumimoji="1" lang="zh-CN" altLang="en-US" sz="320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23416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实验原理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6C8A43F7-D655-4146-B159-84C1B12B9D0A}"/>
              </a:ext>
            </a:extLst>
          </p:cNvPr>
          <p:cNvGrpSpPr>
            <a:grpSpLocks/>
          </p:cNvGrpSpPr>
          <p:nvPr/>
        </p:nvGrpSpPr>
        <p:grpSpPr bwMode="auto">
          <a:xfrm>
            <a:off x="179357" y="931696"/>
            <a:ext cx="8424862" cy="673100"/>
            <a:chOff x="249" y="663"/>
            <a:chExt cx="5307" cy="424"/>
          </a:xfrm>
        </p:grpSpPr>
        <p:sp>
          <p:nvSpPr>
            <p:cNvPr id="5" name="WordArt 5">
              <a:extLst>
                <a:ext uri="{FF2B5EF4-FFF2-40B4-BE49-F238E27FC236}">
                  <a16:creationId xmlns:a16="http://schemas.microsoft.com/office/drawing/2014/main" id="{64012BE9-1D5A-49CD-85AD-7249C0B940D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516" y="663"/>
              <a:ext cx="504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如果待测电压和扫描电压的周期不成整数倍关系，则在荧光屏上得不到稳定的波</a:t>
              </a:r>
            </a:p>
          </p:txBody>
        </p:sp>
        <p:sp>
          <p:nvSpPr>
            <p:cNvPr id="6" name="WordArt 6">
              <a:extLst>
                <a:ext uri="{FF2B5EF4-FFF2-40B4-BE49-F238E27FC236}">
                  <a16:creationId xmlns:a16="http://schemas.microsoft.com/office/drawing/2014/main" id="{4CE45568-16CE-48F0-9E79-C8EBC0B524B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9" y="943"/>
              <a:ext cx="43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形图。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9DBEFB9-0074-4724-AEFF-8E116C302883}"/>
              </a:ext>
            </a:extLst>
          </p:cNvPr>
          <p:cNvGrpSpPr>
            <a:grpSpLocks/>
          </p:cNvGrpSpPr>
          <p:nvPr/>
        </p:nvGrpSpPr>
        <p:grpSpPr bwMode="auto">
          <a:xfrm>
            <a:off x="509557" y="3066883"/>
            <a:ext cx="7086600" cy="1562100"/>
            <a:chOff x="457" y="1992"/>
            <a:chExt cx="4464" cy="984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8EB40BBF-D9AD-435C-A2C8-EBA7DCB6A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" y="2251"/>
              <a:ext cx="3790" cy="445"/>
            </a:xfrm>
            <a:prstGeom prst="rect">
              <a:avLst/>
            </a:prstGeom>
            <a:solidFill>
              <a:srgbClr val="FFFFCC"/>
            </a:solidFill>
            <a:ln w="571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9" name="WordArt 9">
              <a:extLst>
                <a:ext uri="{FF2B5EF4-FFF2-40B4-BE49-F238E27FC236}">
                  <a16:creationId xmlns:a16="http://schemas.microsoft.com/office/drawing/2014/main" id="{7580EC78-E9B5-41BD-8D20-3D89460CC30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734" y="2832"/>
              <a:ext cx="187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是屏上显示完整波形的个数。</a:t>
              </a:r>
            </a:p>
          </p:txBody>
        </p:sp>
        <p:sp>
          <p:nvSpPr>
            <p:cNvPr id="10" name="WordArt 10">
              <a:extLst>
                <a:ext uri="{FF2B5EF4-FFF2-40B4-BE49-F238E27FC236}">
                  <a16:creationId xmlns:a16="http://schemas.microsoft.com/office/drawing/2014/main" id="{196D621C-7067-4E4B-ABC3-F2067B96524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7" y="2016"/>
              <a:ext cx="446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为了使屏上的图形稳定，扫描周期    和待测电压周期    必须满足：</a:t>
              </a:r>
            </a:p>
          </p:txBody>
        </p:sp>
        <p:sp>
          <p:nvSpPr>
            <p:cNvPr id="11" name="WordArt 11">
              <a:extLst>
                <a:ext uri="{FF2B5EF4-FFF2-40B4-BE49-F238E27FC236}">
                  <a16:creationId xmlns:a16="http://schemas.microsoft.com/office/drawing/2014/main" id="{20D48E8C-C69A-49F9-89A1-17042D03A6E9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680" y="2002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" name="WordArt 12">
              <a:extLst>
                <a:ext uri="{FF2B5EF4-FFF2-40B4-BE49-F238E27FC236}">
                  <a16:creationId xmlns:a16="http://schemas.microsoft.com/office/drawing/2014/main" id="{DD95ACAA-8868-4820-B792-058B9F93BEDB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815" y="2091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3" name="WordArt 13">
              <a:extLst>
                <a:ext uri="{FF2B5EF4-FFF2-40B4-BE49-F238E27FC236}">
                  <a16:creationId xmlns:a16="http://schemas.microsoft.com/office/drawing/2014/main" id="{E0A7EE00-645E-4E00-9556-131F33984C7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993" y="1992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4" name="WordArt 14">
              <a:extLst>
                <a:ext uri="{FF2B5EF4-FFF2-40B4-BE49-F238E27FC236}">
                  <a16:creationId xmlns:a16="http://schemas.microsoft.com/office/drawing/2014/main" id="{62EDC397-F8BC-46C1-AF3A-F5EC2022F3FC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108" y="2083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y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5" name="WordArt 15">
              <a:extLst>
                <a:ext uri="{FF2B5EF4-FFF2-40B4-BE49-F238E27FC236}">
                  <a16:creationId xmlns:a16="http://schemas.microsoft.com/office/drawing/2014/main" id="{AA78D03F-B0FE-44B0-A07B-25716D2E7513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157" y="2379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WordArt 16">
              <a:extLst>
                <a:ext uri="{FF2B5EF4-FFF2-40B4-BE49-F238E27FC236}">
                  <a16:creationId xmlns:a16="http://schemas.microsoft.com/office/drawing/2014/main" id="{E143A1CD-1D4C-499F-ABD0-C2AF5BF9B127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292" y="2468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" name="WordArt 17">
              <a:extLst>
                <a:ext uri="{FF2B5EF4-FFF2-40B4-BE49-F238E27FC236}">
                  <a16:creationId xmlns:a16="http://schemas.microsoft.com/office/drawing/2014/main" id="{016AD120-534F-4E81-A42A-6FA5FB09D043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563" y="2379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8" name="WordArt 18">
              <a:extLst>
                <a:ext uri="{FF2B5EF4-FFF2-40B4-BE49-F238E27FC236}">
                  <a16:creationId xmlns:a16="http://schemas.microsoft.com/office/drawing/2014/main" id="{8B9866E9-5F73-4653-9D86-AB4827AC7561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78" y="2470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y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225201E7-2563-42A8-BD5C-920E39F66C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357684" flipH="1">
              <a:off x="1361" y="2379"/>
              <a:ext cx="249" cy="2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AA24FC48-0C5F-4B86-8A63-36E6A5492D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1883" y="2409"/>
              <a:ext cx="59" cy="121"/>
              <a:chOff x="2928" y="3216"/>
              <a:chExt cx="48" cy="240"/>
            </a:xfrm>
          </p:grpSpPr>
          <p:sp>
            <p:nvSpPr>
              <p:cNvPr id="38" name="Line 21">
                <a:extLst>
                  <a:ext uri="{FF2B5EF4-FFF2-40B4-BE49-F238E27FC236}">
                    <a16:creationId xmlns:a16="http://schemas.microsoft.com/office/drawing/2014/main" id="{FC6D9E76-18A4-4468-89B3-581DAB0ABF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22">
                <a:extLst>
                  <a:ext uri="{FF2B5EF4-FFF2-40B4-BE49-F238E27FC236}">
                    <a16:creationId xmlns:a16="http://schemas.microsoft.com/office/drawing/2014/main" id="{21D65A12-78B9-4C7A-83E1-75B72399050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1A0C57C8-80C9-4D14-B650-01A06456E6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77" y="2446"/>
              <a:ext cx="64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2" name="WordArt 24">
              <a:extLst>
                <a:ext uri="{FF2B5EF4-FFF2-40B4-BE49-F238E27FC236}">
                  <a16:creationId xmlns:a16="http://schemas.microsoft.com/office/drawing/2014/main" id="{1CF12245-B2FF-41A4-B56C-044BB745CB5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04" y="2401"/>
              <a:ext cx="75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)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23" name="WordArt 25">
              <a:extLst>
                <a:ext uri="{FF2B5EF4-FFF2-40B4-BE49-F238E27FC236}">
                  <a16:creationId xmlns:a16="http://schemas.microsoft.com/office/drawing/2014/main" id="{759FDAEC-4055-4154-9D9C-E8C82D00974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608" y="2410"/>
              <a:ext cx="66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(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2D187804-35B2-4467-A6AE-0D24A875C7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3039" y="2383"/>
              <a:ext cx="48" cy="179"/>
              <a:chOff x="2928" y="3216"/>
              <a:chExt cx="48" cy="240"/>
            </a:xfrm>
          </p:grpSpPr>
          <p:sp>
            <p:nvSpPr>
              <p:cNvPr id="36" name="Line 27">
                <a:extLst>
                  <a:ext uri="{FF2B5EF4-FFF2-40B4-BE49-F238E27FC236}">
                    <a16:creationId xmlns:a16="http://schemas.microsoft.com/office/drawing/2014/main" id="{AB398FD1-9C42-498A-AA4C-2AF9F6C1900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28">
                <a:extLst>
                  <a:ext uri="{FF2B5EF4-FFF2-40B4-BE49-F238E27FC236}">
                    <a16:creationId xmlns:a16="http://schemas.microsoft.com/office/drawing/2014/main" id="{B0A0C9D3-E977-4407-A19F-F5C447819F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WordArt 29">
              <a:extLst>
                <a:ext uri="{FF2B5EF4-FFF2-40B4-BE49-F238E27FC236}">
                  <a16:creationId xmlns:a16="http://schemas.microsoft.com/office/drawing/2014/main" id="{90DC6DC1-12C3-43F0-BE2B-DD97B4E09FFD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714" y="2419"/>
              <a:ext cx="177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cs typeface="Times New Roman" panose="02020603050405020304" pitchFamily="18" charset="0"/>
                </a:rPr>
                <a:t>n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6" name="WordArt 30">
              <a:extLst>
                <a:ext uri="{FF2B5EF4-FFF2-40B4-BE49-F238E27FC236}">
                  <a16:creationId xmlns:a16="http://schemas.microsoft.com/office/drawing/2014/main" id="{04641329-D620-4502-A218-0D56F3DF170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515" y="2424"/>
              <a:ext cx="112" cy="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2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27" name="WordArt 31">
              <a:extLst>
                <a:ext uri="{FF2B5EF4-FFF2-40B4-BE49-F238E27FC236}">
                  <a16:creationId xmlns:a16="http://schemas.microsoft.com/office/drawing/2014/main" id="{BEA15F48-32EE-4848-8385-E846C40F922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225" y="2420"/>
              <a:ext cx="112" cy="76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1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28" name="WordArt 32">
              <a:extLst>
                <a:ext uri="{FF2B5EF4-FFF2-40B4-BE49-F238E27FC236}">
                  <a16:creationId xmlns:a16="http://schemas.microsoft.com/office/drawing/2014/main" id="{3FEEC657-E411-4466-B02B-775CA49B079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33" y="2438"/>
              <a:ext cx="110" cy="7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3</a:t>
              </a:r>
              <a:endParaRPr lang="zh-CN" altLang="en-US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29" name="Oval 33">
              <a:extLst>
                <a:ext uri="{FF2B5EF4-FFF2-40B4-BE49-F238E27FC236}">
                  <a16:creationId xmlns:a16="http://schemas.microsoft.com/office/drawing/2014/main" id="{B98ED3F1-2B32-4594-AE36-4174FDFC89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2" y="2445"/>
              <a:ext cx="63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0" name="WordArt 34">
              <a:extLst>
                <a:ext uri="{FF2B5EF4-FFF2-40B4-BE49-F238E27FC236}">
                  <a16:creationId xmlns:a16="http://schemas.microsoft.com/office/drawing/2014/main" id="{52B318D2-426D-4B5C-9D23-89315E1E750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379" y="2492"/>
              <a:ext cx="72" cy="4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,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31" name="WordArt 35">
              <a:extLst>
                <a:ext uri="{FF2B5EF4-FFF2-40B4-BE49-F238E27FC236}">
                  <a16:creationId xmlns:a16="http://schemas.microsoft.com/office/drawing/2014/main" id="{3CE4A34F-AFCF-4126-B7EC-19B0A9FB8D8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97" y="2489"/>
              <a:ext cx="73" cy="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,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32" name="WordArt 36">
              <a:extLst>
                <a:ext uri="{FF2B5EF4-FFF2-40B4-BE49-F238E27FC236}">
                  <a16:creationId xmlns:a16="http://schemas.microsoft.com/office/drawing/2014/main" id="{9491F2D2-5410-43A2-9248-504FC385CECC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14" y="2485"/>
              <a:ext cx="73" cy="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,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33" name="Oval 37">
              <a:extLst>
                <a:ext uri="{FF2B5EF4-FFF2-40B4-BE49-F238E27FC236}">
                  <a16:creationId xmlns:a16="http://schemas.microsoft.com/office/drawing/2014/main" id="{3FA7A3F1-D273-47B1-90D3-AA289F4D28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13" y="2449"/>
              <a:ext cx="63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" name="WordArt 38">
              <a:extLst>
                <a:ext uri="{FF2B5EF4-FFF2-40B4-BE49-F238E27FC236}">
                  <a16:creationId xmlns:a16="http://schemas.microsoft.com/office/drawing/2014/main" id="{6FA06D69-7298-47D9-ABC2-450A338297A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66" y="2411"/>
              <a:ext cx="220" cy="1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cs typeface="Times New Roman" panose="02020603050405020304" pitchFamily="18" charset="0"/>
                </a:rPr>
                <a:t>n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5" name="WordArt 39">
              <a:extLst>
                <a:ext uri="{FF2B5EF4-FFF2-40B4-BE49-F238E27FC236}">
                  <a16:creationId xmlns:a16="http://schemas.microsoft.com/office/drawing/2014/main" id="{19149984-6472-4BCE-A7A2-45AE8FECB44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516" y="2855"/>
              <a:ext cx="177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CC0000"/>
                  </a:solidFill>
                  <a:cs typeface="Times New Roman" panose="02020603050405020304" pitchFamily="18" charset="0"/>
                </a:rPr>
                <a:t>n</a:t>
              </a:r>
              <a:endParaRPr lang="zh-CN" altLang="en-US" sz="3600" i="1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CC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E5F40BA2-BA23-49FD-A6F0-EF5E29D2360E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4827597"/>
            <a:ext cx="8624888" cy="1430157"/>
            <a:chOff x="226" y="3117"/>
            <a:chExt cx="5433" cy="993"/>
          </a:xfrm>
        </p:grpSpPr>
        <p:sp>
          <p:nvSpPr>
            <p:cNvPr id="41" name="WordArt 41">
              <a:extLst>
                <a:ext uri="{FF2B5EF4-FFF2-40B4-BE49-F238E27FC236}">
                  <a16:creationId xmlns:a16="http://schemas.microsoft.com/office/drawing/2014/main" id="{7BCDFA91-0F93-48DA-9B5E-B2706044A11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9" y="3679"/>
              <a:ext cx="244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固定一点对应，波形才稳定。这就称为</a:t>
              </a:r>
            </a:p>
          </p:txBody>
        </p:sp>
        <p:sp>
          <p:nvSpPr>
            <p:cNvPr id="42" name="WordArt 42">
              <a:extLst>
                <a:ext uri="{FF2B5EF4-FFF2-40B4-BE49-F238E27FC236}">
                  <a16:creationId xmlns:a16="http://schemas.microsoft.com/office/drawing/2014/main" id="{0E859EBE-6CF6-4D2B-B4A9-FA2EC12D61A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5" y="3134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待测电压与扫描电压是互相独立的，它们的时间  是不相干的。为了建立联系，让</a:t>
              </a:r>
            </a:p>
          </p:txBody>
        </p:sp>
        <p:sp>
          <p:nvSpPr>
            <p:cNvPr id="43" name="WordArt 43">
              <a:extLst>
                <a:ext uri="{FF2B5EF4-FFF2-40B4-BE49-F238E27FC236}">
                  <a16:creationId xmlns:a16="http://schemas.microsoft.com/office/drawing/2014/main" id="{F4EB3838-C5C8-42EA-8668-DAA118C071A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9" y="3414"/>
              <a:ext cx="532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扫描电压的扫描起点自动跟着被测信号改变，以保证    轴的起点始终与</a:t>
              </a:r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轴周期信号</a:t>
              </a:r>
            </a:p>
          </p:txBody>
        </p:sp>
        <p:sp>
          <p:nvSpPr>
            <p:cNvPr id="44" name="WordArt 44">
              <a:extLst>
                <a:ext uri="{FF2B5EF4-FFF2-40B4-BE49-F238E27FC236}">
                  <a16:creationId xmlns:a16="http://schemas.microsoft.com/office/drawing/2014/main" id="{8C4660F7-998E-452E-B211-CD2EE16942FE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439" y="3117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5" name="WordArt 45">
              <a:extLst>
                <a:ext uri="{FF2B5EF4-FFF2-40B4-BE49-F238E27FC236}">
                  <a16:creationId xmlns:a16="http://schemas.microsoft.com/office/drawing/2014/main" id="{45A118D7-4246-4245-8E57-F63B963018C1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546" y="3420"/>
              <a:ext cx="130" cy="1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6" name="WordArt 46">
              <a:extLst>
                <a:ext uri="{FF2B5EF4-FFF2-40B4-BE49-F238E27FC236}">
                  <a16:creationId xmlns:a16="http://schemas.microsoft.com/office/drawing/2014/main" id="{D9B00A64-A737-45ED-8047-6FA6AF240F3C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672" y="3489"/>
              <a:ext cx="91" cy="9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WordArt 47">
              <a:extLst>
                <a:ext uri="{FF2B5EF4-FFF2-40B4-BE49-F238E27FC236}">
                  <a16:creationId xmlns:a16="http://schemas.microsoft.com/office/drawing/2014/main" id="{09B170DA-76BC-4103-A7B5-467F2F6768C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744" y="3686"/>
              <a:ext cx="32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0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同步</a:t>
              </a:r>
            </a:p>
          </p:txBody>
        </p:sp>
        <p:sp>
          <p:nvSpPr>
            <p:cNvPr id="48" name="WordArt 48">
              <a:extLst>
                <a:ext uri="{FF2B5EF4-FFF2-40B4-BE49-F238E27FC236}">
                  <a16:creationId xmlns:a16="http://schemas.microsoft.com/office/drawing/2014/main" id="{C78A8838-3AE3-445A-87F7-7B8DFE362E6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7" y="3686"/>
              <a:ext cx="244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。为此示波器设置了辅助功能触发同步</a:t>
              </a:r>
            </a:p>
          </p:txBody>
        </p:sp>
        <p:sp>
          <p:nvSpPr>
            <p:cNvPr id="49" name="WordArt 49">
              <a:extLst>
                <a:ext uri="{FF2B5EF4-FFF2-40B4-BE49-F238E27FC236}">
                  <a16:creationId xmlns:a16="http://schemas.microsoft.com/office/drawing/2014/main" id="{51F7F74C-E9E0-4B39-8823-B782D13CE2D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26" y="3966"/>
              <a:ext cx="43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系统。</a:t>
              </a:r>
            </a:p>
          </p:txBody>
        </p:sp>
      </p:grpSp>
      <p:pic>
        <p:nvPicPr>
          <p:cNvPr id="50" name="Picture 50">
            <a:extLst>
              <a:ext uri="{FF2B5EF4-FFF2-40B4-BE49-F238E27FC236}">
                <a16:creationId xmlns:a16="http://schemas.microsoft.com/office/drawing/2014/main" id="{E137F397-390B-47A9-84F1-7E37B21A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0" r="19751" b="29613"/>
          <a:stretch>
            <a:fillRect/>
          </a:stretch>
        </p:blipFill>
        <p:spPr bwMode="auto">
          <a:xfrm>
            <a:off x="1119157" y="1542883"/>
            <a:ext cx="2752725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1">
            <a:extLst>
              <a:ext uri="{FF2B5EF4-FFF2-40B4-BE49-F238E27FC236}">
                <a16:creationId xmlns:a16="http://schemas.microsoft.com/office/drawing/2014/main" id="{9700B129-7BC0-49B5-82EF-21B06E0DD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5" b="18654"/>
          <a:stretch>
            <a:fillRect/>
          </a:stretch>
        </p:blipFill>
        <p:spPr bwMode="auto">
          <a:xfrm>
            <a:off x="4821207" y="1544471"/>
            <a:ext cx="301625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实验原理</a:t>
            </a:r>
          </a:p>
        </p:txBody>
      </p:sp>
      <p:sp>
        <p:nvSpPr>
          <p:cNvPr id="3" name="WordArt 4">
            <a:extLst>
              <a:ext uri="{FF2B5EF4-FFF2-40B4-BE49-F238E27FC236}">
                <a16:creationId xmlns:a16="http://schemas.microsoft.com/office/drawing/2014/main" id="{D24978E9-36AD-41FA-85BA-E6C789A553F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12744" y="2035175"/>
            <a:ext cx="6172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频率相同而振幅和相位不同时，两正交正弦电压的合成图形。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786BD8C-0ED5-441E-90CB-E84CBF463A64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871538"/>
            <a:ext cx="8729663" cy="804862"/>
            <a:chOff x="148" y="837"/>
            <a:chExt cx="5499" cy="507"/>
          </a:xfrm>
        </p:grpSpPr>
        <p:sp>
          <p:nvSpPr>
            <p:cNvPr id="6" name="WordArt 6">
              <a:extLst>
                <a:ext uri="{FF2B5EF4-FFF2-40B4-BE49-F238E27FC236}">
                  <a16:creationId xmlns:a16="http://schemas.microsoft.com/office/drawing/2014/main" id="{9873BF66-7617-49D2-9606-DD3B19477C2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63" y="837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当</a:t>
              </a:r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轴输入正弦信号时，</a:t>
              </a:r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轴输入另一正弦信号，两者信号频率成简单整数倍时，观</a:t>
              </a:r>
            </a:p>
          </p:txBody>
        </p:sp>
        <p:sp>
          <p:nvSpPr>
            <p:cNvPr id="7" name="WordArt 7">
              <a:extLst>
                <a:ext uri="{FF2B5EF4-FFF2-40B4-BE49-F238E27FC236}">
                  <a16:creationId xmlns:a16="http://schemas.microsoft.com/office/drawing/2014/main" id="{8855746C-7560-43DB-8AFA-0E402269404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48" y="1200"/>
              <a:ext cx="432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察到的是电子束受两个互相垂直的谐振运动的合成图形，这种图形称</a:t>
              </a:r>
            </a:p>
          </p:txBody>
        </p:sp>
        <p:sp>
          <p:nvSpPr>
            <p:cNvPr id="8" name="WordArt 8">
              <a:extLst>
                <a:ext uri="{FF2B5EF4-FFF2-40B4-BE49-F238E27FC236}">
                  <a16:creationId xmlns:a16="http://schemas.microsoft.com/office/drawing/2014/main" id="{0BEC52F4-A5DD-4834-A8A0-72DA3AE20B3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511" y="1200"/>
              <a:ext cx="86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李萨如图形。</a:t>
              </a:r>
            </a:p>
          </p:txBody>
        </p:sp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A06A25B-118F-4897-9BF1-3114603A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44" y="2540000"/>
            <a:ext cx="109696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4ECCD1-8F95-4BCB-BBA6-F3FBA3A7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57" y="2540000"/>
            <a:ext cx="10541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5579376-FC28-4A23-9FD7-6064000E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32" y="2540000"/>
            <a:ext cx="1050925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F1B980E-ECBD-4600-825B-277E7906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19" y="2540000"/>
            <a:ext cx="1062038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0D0795-C20F-46E4-A27C-01CD2EC4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4" y="4294188"/>
            <a:ext cx="1119188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39EB207B-1361-4085-907B-2E6F1F6D8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82" y="4256088"/>
            <a:ext cx="10763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7B6615C5-067F-4047-8944-3D4CE360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19" y="4256088"/>
            <a:ext cx="1087438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30CEF09B-1620-44D5-93B9-1CF8BD79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57" y="4246563"/>
            <a:ext cx="109696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3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实验原理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F3A07C1-C184-4B8F-9B50-F4A7AE6E5804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955675"/>
            <a:ext cx="8755062" cy="660400"/>
            <a:chOff x="113" y="746"/>
            <a:chExt cx="5515" cy="416"/>
          </a:xfrm>
        </p:grpSpPr>
        <p:sp>
          <p:nvSpPr>
            <p:cNvPr id="5" name="WordArt 5">
              <a:extLst>
                <a:ext uri="{FF2B5EF4-FFF2-40B4-BE49-F238E27FC236}">
                  <a16:creationId xmlns:a16="http://schemas.microsoft.com/office/drawing/2014/main" id="{23968EB4-9997-4818-A9D2-CAE8410A336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44" y="746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两正交正弦电压的相位差一定，频率比为一个有理数时，合成的图形为一条稳定的</a:t>
              </a:r>
            </a:p>
          </p:txBody>
        </p:sp>
        <p:sp>
          <p:nvSpPr>
            <p:cNvPr id="6" name="WordArt 6">
              <a:extLst>
                <a:ext uri="{FF2B5EF4-FFF2-40B4-BE49-F238E27FC236}">
                  <a16:creationId xmlns:a16="http://schemas.microsoft.com/office/drawing/2014/main" id="{C75AF937-CEA8-415A-A7B7-B13D17C8E03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3" y="1018"/>
              <a:ext cx="72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闭合曲线，</a:t>
              </a:r>
            </a:p>
          </p:txBody>
        </p:sp>
        <p:sp>
          <p:nvSpPr>
            <p:cNvPr id="7" name="WordArt 7">
              <a:extLst>
                <a:ext uri="{FF2B5EF4-FFF2-40B4-BE49-F238E27FC236}">
                  <a16:creationId xmlns:a16="http://schemas.microsoft.com/office/drawing/2014/main" id="{11C985CD-6709-4755-A51F-9E74A104BCB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84" y="1018"/>
              <a:ext cx="273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且频率比与图形的切点数之间有下列关系：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2418884-DA35-442B-BE1F-60D1E91F2045}"/>
              </a:ext>
            </a:extLst>
          </p:cNvPr>
          <p:cNvGrpSpPr>
            <a:grpSpLocks/>
          </p:cNvGrpSpPr>
          <p:nvPr/>
        </p:nvGrpSpPr>
        <p:grpSpPr bwMode="auto">
          <a:xfrm>
            <a:off x="1781144" y="1905000"/>
            <a:ext cx="4194175" cy="865188"/>
            <a:chOff x="1145" y="1344"/>
            <a:chExt cx="2642" cy="545"/>
          </a:xfrm>
        </p:grpSpPr>
        <p:sp>
          <p:nvSpPr>
            <p:cNvPr id="9" name="WordArt 9">
              <a:extLst>
                <a:ext uri="{FF2B5EF4-FFF2-40B4-BE49-F238E27FC236}">
                  <a16:creationId xmlns:a16="http://schemas.microsoft.com/office/drawing/2014/main" id="{ED494518-148F-45F4-8889-499BC623050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56" y="1390"/>
              <a:ext cx="165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altLang="zh-CN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方向切线对图形的切点数</a:t>
              </a:r>
            </a:p>
          </p:txBody>
        </p:sp>
        <p:sp>
          <p:nvSpPr>
            <p:cNvPr id="10" name="WordArt 10">
              <a:extLst>
                <a:ext uri="{FF2B5EF4-FFF2-40B4-BE49-F238E27FC236}">
                  <a16:creationId xmlns:a16="http://schemas.microsoft.com/office/drawing/2014/main" id="{7D1F9F2D-57D5-450B-AC36-FCEB45029906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107" y="1390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" name="WordArt 11">
              <a:extLst>
                <a:ext uri="{FF2B5EF4-FFF2-40B4-BE49-F238E27FC236}">
                  <a16:creationId xmlns:a16="http://schemas.microsoft.com/office/drawing/2014/main" id="{AE84CBEE-CC3A-4A4F-9C7D-4654AAC30E8A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900" y="1390"/>
              <a:ext cx="177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n</a:t>
              </a:r>
              <a:endParaRPr lang="zh-CN" altLang="en-US" sz="36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7D7B2E3-CD7A-439D-988C-EBB35795D7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3319" y="1556"/>
              <a:ext cx="59" cy="121"/>
              <a:chOff x="2928" y="3216"/>
              <a:chExt cx="48" cy="240"/>
            </a:xfrm>
          </p:grpSpPr>
          <p:sp>
            <p:nvSpPr>
              <p:cNvPr id="22" name="Line 13">
                <a:extLst>
                  <a:ext uri="{FF2B5EF4-FFF2-40B4-BE49-F238E27FC236}">
                    <a16:creationId xmlns:a16="http://schemas.microsoft.com/office/drawing/2014/main" id="{BD141477-1F7F-497E-BB99-1336D46407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211A9306-160F-4F2C-BE78-7F5289BCFD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WordArt 15">
              <a:extLst>
                <a:ext uri="{FF2B5EF4-FFF2-40B4-BE49-F238E27FC236}">
                  <a16:creationId xmlns:a16="http://schemas.microsoft.com/office/drawing/2014/main" id="{B3038AB9-9C56-443E-88D8-28F9B3FAFFC0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546" y="1344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4" name="WordArt 16">
              <a:extLst>
                <a:ext uri="{FF2B5EF4-FFF2-40B4-BE49-F238E27FC236}">
                  <a16:creationId xmlns:a16="http://schemas.microsoft.com/office/drawing/2014/main" id="{831B6DA8-801F-4E9F-A496-C6EE68495E9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673" y="1457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y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5" name="WordArt 17">
              <a:extLst>
                <a:ext uri="{FF2B5EF4-FFF2-40B4-BE49-F238E27FC236}">
                  <a16:creationId xmlns:a16="http://schemas.microsoft.com/office/drawing/2014/main" id="{EA8D81D4-E50E-4015-8D63-16586A416E1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45" y="1707"/>
              <a:ext cx="165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altLang="zh-CN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方向切线对图形的切点数</a:t>
              </a:r>
            </a:p>
          </p:txBody>
        </p:sp>
        <p:sp>
          <p:nvSpPr>
            <p:cNvPr id="16" name="WordArt 18">
              <a:extLst>
                <a:ext uri="{FF2B5EF4-FFF2-40B4-BE49-F238E27FC236}">
                  <a16:creationId xmlns:a16="http://schemas.microsoft.com/office/drawing/2014/main" id="{DB215123-D9C3-4548-A218-FD240E203827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038" y="1707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y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" name="WordArt 19">
              <a:extLst>
                <a:ext uri="{FF2B5EF4-FFF2-40B4-BE49-F238E27FC236}">
                  <a16:creationId xmlns:a16="http://schemas.microsoft.com/office/drawing/2014/main" id="{4E3ABEFD-71BD-46CE-8A50-4AA9D0F8E8BC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831" y="1707"/>
              <a:ext cx="177" cy="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36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n</a:t>
              </a:r>
              <a:endParaRPr lang="zh-CN" altLang="en-US" sz="36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8" name="WordArt 20">
              <a:extLst>
                <a:ext uri="{FF2B5EF4-FFF2-40B4-BE49-F238E27FC236}">
                  <a16:creationId xmlns:a16="http://schemas.microsoft.com/office/drawing/2014/main" id="{7439FB16-C89A-45F8-BB85-5643980EAF46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538" y="1686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" name="WordArt 21">
              <a:extLst>
                <a:ext uri="{FF2B5EF4-FFF2-40B4-BE49-F238E27FC236}">
                  <a16:creationId xmlns:a16="http://schemas.microsoft.com/office/drawing/2014/main" id="{40DC91DB-32A9-4917-A530-688D074B96C6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673" y="1775"/>
              <a:ext cx="114" cy="1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2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x</a:t>
              </a:r>
              <a:endParaRPr lang="zh-CN" altLang="en-US" sz="12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C2837DF4-BA6F-48A9-AB27-F420D34E2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1617"/>
              <a:ext cx="2087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0D3227DB-3FC7-4D4F-A675-E8206C3CE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" y="1617"/>
              <a:ext cx="24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6711553-0E94-442E-B132-364A7E84D5C1}"/>
              </a:ext>
            </a:extLst>
          </p:cNvPr>
          <p:cNvGrpSpPr>
            <a:grpSpLocks/>
          </p:cNvGrpSpPr>
          <p:nvPr/>
        </p:nvGrpSpPr>
        <p:grpSpPr bwMode="auto">
          <a:xfrm>
            <a:off x="79344" y="3254375"/>
            <a:ext cx="8848725" cy="2898775"/>
            <a:chOff x="73" y="2194"/>
            <a:chExt cx="5574" cy="1826"/>
          </a:xfrm>
        </p:grpSpPr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1D83AD92-CFD6-470C-B6F1-B4FF8EB6A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" y="2194"/>
              <a:ext cx="5574" cy="1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50143A88-5238-46AB-83E9-4732C698B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-24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8" b="9088"/>
            <a:stretch>
              <a:fillRect/>
            </a:stretch>
          </p:blipFill>
          <p:spPr bwMode="auto">
            <a:xfrm>
              <a:off x="1701" y="2627"/>
              <a:ext cx="719" cy="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7">
              <a:extLst>
                <a:ext uri="{FF2B5EF4-FFF2-40B4-BE49-F238E27FC236}">
                  <a16:creationId xmlns:a16="http://schemas.microsoft.com/office/drawing/2014/main" id="{F33E970C-3310-4B73-BF51-19C1CBDCE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-18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9"/>
            <a:stretch>
              <a:fillRect/>
            </a:stretch>
          </p:blipFill>
          <p:spPr bwMode="auto">
            <a:xfrm>
              <a:off x="3091" y="2660"/>
              <a:ext cx="651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8">
              <a:extLst>
                <a:ext uri="{FF2B5EF4-FFF2-40B4-BE49-F238E27FC236}">
                  <a16:creationId xmlns:a16="http://schemas.microsoft.com/office/drawing/2014/main" id="{04E23310-1EE6-48AB-961F-5773B8E7D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-36000" contras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631"/>
              <a:ext cx="78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15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3947893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第二部分  实验仪器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61748C0-B895-42BA-8F0C-C4F166F4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4" b="18134"/>
          <a:stretch>
            <a:fillRect/>
          </a:stretch>
        </p:blipFill>
        <p:spPr bwMode="auto">
          <a:xfrm>
            <a:off x="702468" y="945541"/>
            <a:ext cx="7739063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3F5EFD8-FE23-4576-B273-4B5B61E5528F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301624" y="5238794"/>
            <a:ext cx="8540750" cy="67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GDS2062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双踪示波器，可同时显示两个输入信号波形的示波器。它有两路相同的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Y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轴信号处理电路（放大、衰减和触发），分别称为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CH1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Y1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）、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CH2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Y2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）。 </a:t>
            </a:r>
          </a:p>
        </p:txBody>
      </p:sp>
    </p:spTree>
    <p:extLst>
      <p:ext uri="{BB962C8B-B14F-4D97-AF65-F5344CB8AC3E}">
        <p14:creationId xmlns:p14="http://schemas.microsoft.com/office/powerpoint/2010/main" val="38741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7C62FFBB-852E-4BFF-80C0-53A5EA5BD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6480175" cy="41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3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D4FF1AB9-1407-4814-B799-00782B5ED4F8}"/>
              </a:ext>
            </a:extLst>
          </p:cNvPr>
          <p:cNvGrpSpPr>
            <a:grpSpLocks/>
          </p:cNvGrpSpPr>
          <p:nvPr/>
        </p:nvGrpSpPr>
        <p:grpSpPr bwMode="auto">
          <a:xfrm>
            <a:off x="887246" y="890087"/>
            <a:ext cx="3803650" cy="373062"/>
            <a:chOff x="770" y="919"/>
            <a:chExt cx="2396" cy="235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98204709-3473-4A63-B03C-64BF9A1EA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" y="965"/>
              <a:ext cx="201" cy="189"/>
              <a:chOff x="2136" y="1382"/>
              <a:chExt cx="576" cy="576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B7DE00CB-40EC-490A-9109-F8C5F628F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8" name="Oval 8">
                <a:extLst>
                  <a:ext uri="{FF2B5EF4-FFF2-40B4-BE49-F238E27FC236}">
                    <a16:creationId xmlns:a16="http://schemas.microsoft.com/office/drawing/2014/main" id="{11E53B4A-CA1F-4482-B3E9-676FB4EF2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</p:grpSp>
        <p:sp>
          <p:nvSpPr>
            <p:cNvPr id="6" name="WordArt 9">
              <a:extLst>
                <a:ext uri="{FF2B5EF4-FFF2-40B4-BE49-F238E27FC236}">
                  <a16:creationId xmlns:a16="http://schemas.microsoft.com/office/drawing/2014/main" id="{EE433C59-2D93-444B-87BE-08DDEBB13ED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46" y="919"/>
              <a:ext cx="1920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latin typeface="宋体" panose="02010600030101010101" pitchFamily="2" charset="-122"/>
                </a:rPr>
                <a:t>示波器的调整</a:t>
              </a:r>
            </a:p>
          </p:txBody>
        </p:sp>
      </p:grpSp>
      <p:sp>
        <p:nvSpPr>
          <p:cNvPr id="9" name="Line 10">
            <a:extLst>
              <a:ext uri="{FF2B5EF4-FFF2-40B4-BE49-F238E27FC236}">
                <a16:creationId xmlns:a16="http://schemas.microsoft.com/office/drawing/2014/main" id="{1A155691-0DF4-45CA-AAFF-565B444AF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3478" y="3480093"/>
            <a:ext cx="0" cy="576262"/>
          </a:xfrm>
          <a:prstGeom prst="line">
            <a:avLst/>
          </a:prstGeom>
          <a:noFill/>
          <a:ln w="28575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" name="Picture 15" descr="DSC_2424">
            <a:extLst>
              <a:ext uri="{FF2B5EF4-FFF2-40B4-BE49-F238E27FC236}">
                <a16:creationId xmlns:a16="http://schemas.microsoft.com/office/drawing/2014/main" id="{E0E945ED-6D13-452F-810C-63ABB4E5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8" y="2290262"/>
            <a:ext cx="6843713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6">
            <a:extLst>
              <a:ext uri="{FF2B5EF4-FFF2-40B4-BE49-F238E27FC236}">
                <a16:creationId xmlns:a16="http://schemas.microsoft.com/office/drawing/2014/main" id="{D200E8E3-EA0A-434D-AAA3-1C86F0A4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058" y="1282199"/>
            <a:ext cx="647700" cy="935038"/>
          </a:xfrm>
          <a:prstGeom prst="wedgeRectCallout">
            <a:avLst>
              <a:gd name="adj1" fmla="val -43630"/>
              <a:gd name="adj2" fmla="val 71560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系统设定</a:t>
            </a:r>
            <a:r>
              <a:rPr kumimoji="0" lang="zh-CN" altLang="en-US" sz="2400" b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AutoShape 17">
            <a:extLst>
              <a:ext uri="{FF2B5EF4-FFF2-40B4-BE49-F238E27FC236}">
                <a16:creationId xmlns:a16="http://schemas.microsoft.com/office/drawing/2014/main" id="{CBD84130-C854-486D-AED1-E38D869C9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221" y="1282199"/>
            <a:ext cx="719137" cy="936625"/>
          </a:xfrm>
          <a:prstGeom prst="wedgeRectCallout">
            <a:avLst>
              <a:gd name="adj1" fmla="val -44259"/>
              <a:gd name="adj2" fmla="val 70000"/>
            </a:avLst>
          </a:prstGeom>
          <a:noFill/>
          <a:ln w="158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显示模式设定</a:t>
            </a:r>
            <a:r>
              <a:rPr kumimoji="0" lang="zh-CN" altLang="en-US" sz="2400" b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AutoShape 18">
            <a:extLst>
              <a:ext uri="{FF2B5EF4-FFF2-40B4-BE49-F238E27FC236}">
                <a16:creationId xmlns:a16="http://schemas.microsoft.com/office/drawing/2014/main" id="{E41CE76B-9001-448C-A15D-281824B17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258" y="1282199"/>
            <a:ext cx="647700" cy="1008063"/>
          </a:xfrm>
          <a:prstGeom prst="wedgeRectCallout">
            <a:avLst>
              <a:gd name="adj1" fmla="val -43750"/>
              <a:gd name="adj2" fmla="val 70000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波形撷取模式</a:t>
            </a:r>
            <a:r>
              <a:rPr kumimoji="0" lang="zh-CN" altLang="en-US" sz="2400" b="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BC77EEA1-F62E-4E67-87E3-C7A464843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483" y="1282199"/>
            <a:ext cx="647700" cy="935038"/>
          </a:xfrm>
          <a:prstGeom prst="wedgeRectCallout">
            <a:avLst>
              <a:gd name="adj1" fmla="val -43630"/>
              <a:gd name="adj2" fmla="val 71560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程序设定</a:t>
            </a:r>
            <a:r>
              <a:rPr kumimoji="0" lang="zh-CN" altLang="en-US" sz="2400" b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" name="AutoShape 20">
            <a:extLst>
              <a:ext uri="{FF2B5EF4-FFF2-40B4-BE49-F238E27FC236}">
                <a16:creationId xmlns:a16="http://schemas.microsoft.com/office/drawing/2014/main" id="{4CDAD8C6-40F2-48AD-A06B-612761AF2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608" y="3801562"/>
            <a:ext cx="647700" cy="935037"/>
          </a:xfrm>
          <a:prstGeom prst="wedgeRectCallout">
            <a:avLst>
              <a:gd name="adj1" fmla="val -6370"/>
              <a:gd name="adj2" fmla="val -80898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3333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程序设定</a:t>
            </a:r>
          </a:p>
        </p:txBody>
      </p:sp>
      <p:sp>
        <p:nvSpPr>
          <p:cNvPr id="16" name="AutoShape 21">
            <a:extLst>
              <a:ext uri="{FF2B5EF4-FFF2-40B4-BE49-F238E27FC236}">
                <a16:creationId xmlns:a16="http://schemas.microsoft.com/office/drawing/2014/main" id="{26B34A6D-9ADA-4810-B6B9-14665EAE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883" y="3801562"/>
            <a:ext cx="647700" cy="935037"/>
          </a:xfrm>
          <a:prstGeom prst="wedgeRectCallout">
            <a:avLst>
              <a:gd name="adj1" fmla="val -76963"/>
              <a:gd name="adj2" fmla="val -90069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储存读取</a:t>
            </a:r>
            <a:r>
              <a:rPr kumimoji="0" lang="zh-CN" altLang="en-US" sz="24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17" name="AutoShape 22">
            <a:extLst>
              <a:ext uri="{FF2B5EF4-FFF2-40B4-BE49-F238E27FC236}">
                <a16:creationId xmlns:a16="http://schemas.microsoft.com/office/drawing/2014/main" id="{11E35BF0-6A57-49D9-A64C-F146D21CB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708" y="3801562"/>
            <a:ext cx="647700" cy="935037"/>
          </a:xfrm>
          <a:prstGeom prst="wedgeRectCallout">
            <a:avLst>
              <a:gd name="adj1" fmla="val 100245"/>
              <a:gd name="adj2" fmla="val -78014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3333FF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光标设定</a:t>
            </a:r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id="{6481C0C8-A4B5-4F66-B9C0-19E3EA6C0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733" y="4881062"/>
            <a:ext cx="647700" cy="863600"/>
          </a:xfrm>
          <a:prstGeom prst="wedgeRectCallout">
            <a:avLst>
              <a:gd name="adj1" fmla="val 107597"/>
              <a:gd name="adj2" fmla="val -112315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自动搜寻信号</a:t>
            </a:r>
            <a:r>
              <a:rPr kumimoji="0" lang="zh-CN" altLang="en-US" sz="24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19" name="AutoShape 24">
            <a:extLst>
              <a:ext uri="{FF2B5EF4-FFF2-40B4-BE49-F238E27FC236}">
                <a16:creationId xmlns:a16="http://schemas.microsoft.com/office/drawing/2014/main" id="{A3BCB904-28EA-4115-AD68-048691B69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158" y="3801562"/>
            <a:ext cx="647700" cy="935037"/>
          </a:xfrm>
          <a:prstGeom prst="wedgeRectCallout">
            <a:avLst>
              <a:gd name="adj1" fmla="val -112991"/>
              <a:gd name="adj2" fmla="val -82935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3333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自动测试</a:t>
            </a:r>
            <a:r>
              <a:rPr kumimoji="0" lang="zh-CN" altLang="en-US" sz="24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20" name="AutoShape 25">
            <a:extLst>
              <a:ext uri="{FF2B5EF4-FFF2-40B4-BE49-F238E27FC236}">
                <a16:creationId xmlns:a16="http://schemas.microsoft.com/office/drawing/2014/main" id="{5179DEC3-0115-43CF-95C4-14892B96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696" y="5457324"/>
            <a:ext cx="935037" cy="646113"/>
          </a:xfrm>
          <a:prstGeom prst="wedgeRectCallout">
            <a:avLst>
              <a:gd name="adj1" fmla="val -22495"/>
              <a:gd name="adj2" fmla="val -131574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进行</a:t>
            </a:r>
            <a:r>
              <a:rPr kumimoji="0" lang="en-US" altLang="zh-CN" sz="16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kumimoji="0" lang="zh-CN" altLang="en-US" sz="16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停止浏览</a:t>
            </a:r>
            <a:r>
              <a:rPr kumimoji="0" lang="zh-CN" altLang="en-US" sz="24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21" name="AutoShape 26">
            <a:extLst>
              <a:ext uri="{FF2B5EF4-FFF2-40B4-BE49-F238E27FC236}">
                <a16:creationId xmlns:a16="http://schemas.microsoft.com/office/drawing/2014/main" id="{405BD83E-99EC-4529-9CA8-A47C43C46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433" y="5476374"/>
            <a:ext cx="719138" cy="628650"/>
          </a:xfrm>
          <a:prstGeom prst="wedgeRectCallout">
            <a:avLst>
              <a:gd name="adj1" fmla="val -64347"/>
              <a:gd name="adj2" fmla="val -122222"/>
            </a:avLst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16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数据传输</a:t>
            </a:r>
            <a:r>
              <a:rPr kumimoji="0" lang="zh-CN" altLang="en-US" sz="24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pic>
        <p:nvPicPr>
          <p:cNvPr id="22" name="Picture 27" descr="2">
            <a:extLst>
              <a:ext uri="{FF2B5EF4-FFF2-40B4-BE49-F238E27FC236}">
                <a16:creationId xmlns:a16="http://schemas.microsoft.com/office/drawing/2014/main" id="{8AB98532-9C82-46BC-AF94-F732A826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46" y="2290262"/>
            <a:ext cx="15843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28">
            <a:extLst>
              <a:ext uri="{FF2B5EF4-FFF2-40B4-BE49-F238E27FC236}">
                <a16:creationId xmlns:a16="http://schemas.microsoft.com/office/drawing/2014/main" id="{21092734-A82A-40EE-B862-966C685E4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546" y="3657099"/>
            <a:ext cx="792162" cy="1800225"/>
          </a:xfrm>
          <a:prstGeom prst="wedgeRoundRectCallout">
            <a:avLst>
              <a:gd name="adj1" fmla="val 41181"/>
              <a:gd name="adj2" fmla="val -96120"/>
              <a:gd name="adj3" fmla="val 16667"/>
            </a:avLst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参数旋钮</a:t>
            </a:r>
            <a:r>
              <a:rPr kumimoji="0" lang="zh-CN" altLang="en-US" sz="2800" b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3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C107AC9-6C8D-44B1-9FFD-99F1EA22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112" y="5190541"/>
            <a:ext cx="5106988" cy="454025"/>
          </a:xfrm>
          <a:prstGeom prst="rect">
            <a:avLst/>
          </a:prstGeom>
          <a:solidFill>
            <a:srgbClr val="FFFFCC"/>
          </a:solidFill>
          <a:ln w="5715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zh-CN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5C5C012-8383-418B-A988-1CC8563A1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90541"/>
            <a:ext cx="2947987" cy="482600"/>
          </a:xfrm>
          <a:prstGeom prst="rect">
            <a:avLst/>
          </a:prstGeom>
          <a:solidFill>
            <a:srgbClr val="FFFFCC"/>
          </a:solidFill>
          <a:ln w="5715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zh-CN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CB772B22-061B-4B02-AB32-B44445CF2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4665078"/>
            <a:ext cx="2947987" cy="454025"/>
          </a:xfrm>
          <a:prstGeom prst="rect">
            <a:avLst/>
          </a:prstGeom>
          <a:solidFill>
            <a:srgbClr val="FFFFCC"/>
          </a:solidFill>
          <a:ln w="5715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zh-CN" altLang="en-US"/>
          </a:p>
        </p:txBody>
      </p:sp>
      <p:grpSp>
        <p:nvGrpSpPr>
          <p:cNvPr id="18" name="Group 7">
            <a:extLst>
              <a:ext uri="{FF2B5EF4-FFF2-40B4-BE49-F238E27FC236}">
                <a16:creationId xmlns:a16="http://schemas.microsoft.com/office/drawing/2014/main" id="{9706B49B-FCB4-41CE-9A2B-825EB7104A9C}"/>
              </a:ext>
            </a:extLst>
          </p:cNvPr>
          <p:cNvGrpSpPr>
            <a:grpSpLocks/>
          </p:cNvGrpSpPr>
          <p:nvPr/>
        </p:nvGrpSpPr>
        <p:grpSpPr bwMode="auto">
          <a:xfrm>
            <a:off x="787400" y="1034466"/>
            <a:ext cx="3803650" cy="373062"/>
            <a:chOff x="770" y="919"/>
            <a:chExt cx="2396" cy="235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1AC11278-CFA6-4250-8A53-A197D4D14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" y="965"/>
              <a:ext cx="201" cy="189"/>
              <a:chOff x="2136" y="1382"/>
              <a:chExt cx="576" cy="576"/>
            </a:xfrm>
          </p:grpSpPr>
          <p:sp>
            <p:nvSpPr>
              <p:cNvPr id="21" name="Oval 9">
                <a:extLst>
                  <a:ext uri="{FF2B5EF4-FFF2-40B4-BE49-F238E27FC236}">
                    <a16:creationId xmlns:a16="http://schemas.microsoft.com/office/drawing/2014/main" id="{609EB86E-D10F-4219-ADC8-DE00C0C51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22" name="Oval 10">
                <a:extLst>
                  <a:ext uri="{FF2B5EF4-FFF2-40B4-BE49-F238E27FC236}">
                    <a16:creationId xmlns:a16="http://schemas.microsoft.com/office/drawing/2014/main" id="{DA19DFA2-16DF-4E37-8759-4C173843D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</p:grpSp>
        <p:sp>
          <p:nvSpPr>
            <p:cNvPr id="20" name="WordArt 11">
              <a:extLst>
                <a:ext uri="{FF2B5EF4-FFF2-40B4-BE49-F238E27FC236}">
                  <a16:creationId xmlns:a16="http://schemas.microsoft.com/office/drawing/2014/main" id="{AE1B9244-2FA6-4B5A-8A21-170F45CA7BC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46" y="919"/>
              <a:ext cx="1920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latin typeface="宋体" panose="02010600030101010101" pitchFamily="2" charset="-122"/>
                </a:rPr>
                <a:t>示波器的调整</a:t>
              </a:r>
            </a:p>
          </p:txBody>
        </p:sp>
      </p:grpSp>
      <p:sp>
        <p:nvSpPr>
          <p:cNvPr id="23" name="Text Box 12">
            <a:extLst>
              <a:ext uri="{FF2B5EF4-FFF2-40B4-BE49-F238E27FC236}">
                <a16:creationId xmlns:a16="http://schemas.microsoft.com/office/drawing/2014/main" id="{B50D8FBD-9086-40B5-9C88-ACE841671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312" y="1629778"/>
            <a:ext cx="3978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zh-CN" sz="2800" b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A1DAE528-FB63-487C-9E72-06198D8CB210}"/>
              </a:ext>
            </a:extLst>
          </p:cNvPr>
          <p:cNvGrpSpPr>
            <a:grpSpLocks/>
          </p:cNvGrpSpPr>
          <p:nvPr/>
        </p:nvGrpSpPr>
        <p:grpSpPr bwMode="auto">
          <a:xfrm>
            <a:off x="823912" y="1496428"/>
            <a:ext cx="6183313" cy="2828925"/>
            <a:chOff x="544" y="1026"/>
            <a:chExt cx="3895" cy="1782"/>
          </a:xfrm>
        </p:grpSpPr>
        <p:grpSp>
          <p:nvGrpSpPr>
            <p:cNvPr id="25" name="Group 14">
              <a:extLst>
                <a:ext uri="{FF2B5EF4-FFF2-40B4-BE49-F238E27FC236}">
                  <a16:creationId xmlns:a16="http://schemas.microsoft.com/office/drawing/2014/main" id="{0F396D2A-237A-4C04-A1D2-57C0E9260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" y="1026"/>
              <a:ext cx="1945" cy="499"/>
              <a:chOff x="612" y="1113"/>
              <a:chExt cx="1945" cy="499"/>
            </a:xfrm>
          </p:grpSpPr>
          <p:pic>
            <p:nvPicPr>
              <p:cNvPr id="35" name="Picture 15" descr="语言">
                <a:extLst>
                  <a:ext uri="{FF2B5EF4-FFF2-40B4-BE49-F238E27FC236}">
                    <a16:creationId xmlns:a16="http://schemas.microsoft.com/office/drawing/2014/main" id="{5636205E-4854-415E-960F-7E05D6678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" y="1162"/>
                <a:ext cx="1020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 Box 16">
                <a:extLst>
                  <a:ext uri="{FF2B5EF4-FFF2-40B4-BE49-F238E27FC236}">
                    <a16:creationId xmlns:a16="http://schemas.microsoft.com/office/drawing/2014/main" id="{2A28AA81-1D50-44D7-8A0B-61339C6BC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8" y="1117"/>
                <a:ext cx="322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4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37" name="Text Box 17">
                <a:extLst>
                  <a:ext uri="{FF2B5EF4-FFF2-40B4-BE49-F238E27FC236}">
                    <a16:creationId xmlns:a16="http://schemas.microsoft.com/office/drawing/2014/main" id="{11B30509-6525-4B22-8023-DD7597350E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0" y="1113"/>
                <a:ext cx="527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4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F4</a:t>
                </a:r>
              </a:p>
            </p:txBody>
          </p:sp>
        </p:grpSp>
        <p:grpSp>
          <p:nvGrpSpPr>
            <p:cNvPr id="26" name="Group 18">
              <a:extLst>
                <a:ext uri="{FF2B5EF4-FFF2-40B4-BE49-F238E27FC236}">
                  <a16:creationId xmlns:a16="http://schemas.microsoft.com/office/drawing/2014/main" id="{A8A990E9-054C-4327-8DEF-E53BE3C46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" y="1661"/>
              <a:ext cx="1973" cy="484"/>
              <a:chOff x="981" y="1958"/>
              <a:chExt cx="1973" cy="484"/>
            </a:xfrm>
          </p:grpSpPr>
          <p:pic>
            <p:nvPicPr>
              <p:cNvPr id="32" name="Picture 19" descr="初始设置">
                <a:extLst>
                  <a:ext uri="{FF2B5EF4-FFF2-40B4-BE49-F238E27FC236}">
                    <a16:creationId xmlns:a16="http://schemas.microsoft.com/office/drawing/2014/main" id="{9E881D20-AD29-4579-A425-2D456137E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" y="1990"/>
                <a:ext cx="1020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20">
                <a:extLst>
                  <a:ext uri="{FF2B5EF4-FFF2-40B4-BE49-F238E27FC236}">
                    <a16:creationId xmlns:a16="http://schemas.microsoft.com/office/drawing/2014/main" id="{EB1B84FA-2A2B-4920-BD29-0153C5B8D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" y="1962"/>
                <a:ext cx="322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4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34" name="Text Box 21">
                <a:extLst>
                  <a:ext uri="{FF2B5EF4-FFF2-40B4-BE49-F238E27FC236}">
                    <a16:creationId xmlns:a16="http://schemas.microsoft.com/office/drawing/2014/main" id="{D0F03389-C270-4851-B947-DBC08A50F3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7" y="1958"/>
                <a:ext cx="527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4400">
                    <a:solidFill>
                      <a:srgbClr val="FF0000"/>
                    </a:solidFill>
                    <a:latin typeface="Arial" panose="020B0604020202020204" pitchFamily="34" charset="0"/>
                  </a:rPr>
                  <a:t>F1</a:t>
                </a:r>
              </a:p>
            </p:txBody>
          </p:sp>
        </p:grpSp>
        <p:pic>
          <p:nvPicPr>
            <p:cNvPr id="27" name="Picture 22" descr="Autoset">
              <a:extLst>
                <a:ext uri="{FF2B5EF4-FFF2-40B4-BE49-F238E27FC236}">
                  <a16:creationId xmlns:a16="http://schemas.microsoft.com/office/drawing/2014/main" id="{3F888CA1-E8C4-4C77-B3BE-837931373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2358"/>
              <a:ext cx="102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E6C19A30-BDED-4984-8AB3-09B9DFD50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2" y="2489"/>
              <a:ext cx="624" cy="170"/>
            </a:xfrm>
            <a:prstGeom prst="leftArrow">
              <a:avLst>
                <a:gd name="adj1" fmla="val 50000"/>
                <a:gd name="adj2" fmla="val 9176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9" name="WordArt 24">
              <a:extLst>
                <a:ext uri="{FF2B5EF4-FFF2-40B4-BE49-F238E27FC236}">
                  <a16:creationId xmlns:a16="http://schemas.microsoft.com/office/drawing/2014/main" id="{D4E37864-D858-4707-A88D-1CE4FBBEB48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7" y="1117"/>
              <a:ext cx="1332" cy="2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设置显示语言</a:t>
              </a:r>
            </a:p>
          </p:txBody>
        </p:sp>
        <p:sp>
          <p:nvSpPr>
            <p:cNvPr id="30" name="WordArt 25">
              <a:extLst>
                <a:ext uri="{FF2B5EF4-FFF2-40B4-BE49-F238E27FC236}">
                  <a16:creationId xmlns:a16="http://schemas.microsoft.com/office/drawing/2014/main" id="{C2882D8F-A0BE-48C1-B9A3-80DFCF4E6A5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7" y="1797"/>
              <a:ext cx="1332" cy="2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恢复出厂设置</a:t>
              </a:r>
            </a:p>
          </p:txBody>
        </p:sp>
        <p:sp>
          <p:nvSpPr>
            <p:cNvPr id="31" name="WordArt 26">
              <a:extLst>
                <a:ext uri="{FF2B5EF4-FFF2-40B4-BE49-F238E27FC236}">
                  <a16:creationId xmlns:a16="http://schemas.microsoft.com/office/drawing/2014/main" id="{36D46AA5-1788-4922-8E4B-9AF37A6165F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07" y="2437"/>
              <a:ext cx="1332" cy="2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自动显示信号</a:t>
              </a:r>
            </a:p>
          </p:txBody>
        </p:sp>
      </p:grpSp>
      <p:grpSp>
        <p:nvGrpSpPr>
          <p:cNvPr id="38" name="Group 27">
            <a:extLst>
              <a:ext uri="{FF2B5EF4-FFF2-40B4-BE49-F238E27FC236}">
                <a16:creationId xmlns:a16="http://schemas.microsoft.com/office/drawing/2014/main" id="{2E991447-0605-464D-BA81-638847B0BD6D}"/>
              </a:ext>
            </a:extLst>
          </p:cNvPr>
          <p:cNvGrpSpPr>
            <a:grpSpLocks/>
          </p:cNvGrpSpPr>
          <p:nvPr/>
        </p:nvGrpSpPr>
        <p:grpSpPr bwMode="auto">
          <a:xfrm>
            <a:off x="68262" y="4736516"/>
            <a:ext cx="8928100" cy="1368425"/>
            <a:chOff x="68" y="3067"/>
            <a:chExt cx="5624" cy="862"/>
          </a:xfrm>
        </p:grpSpPr>
        <p:sp>
          <p:nvSpPr>
            <p:cNvPr id="39" name="WordArt 28">
              <a:extLst>
                <a:ext uri="{FF2B5EF4-FFF2-40B4-BE49-F238E27FC236}">
                  <a16:creationId xmlns:a16="http://schemas.microsoft.com/office/drawing/2014/main" id="{CB4AB612-7ACA-48B0-82C2-B69445B0BE2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12" y="3067"/>
              <a:ext cx="5280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打开数字示波器上的信号通道开关</a:t>
              </a:r>
              <a:r>
                <a:rPr lang="en-US" altLang="zh-CN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即：按下</a:t>
              </a:r>
              <a:r>
                <a:rPr lang="en-US" altLang="zh-CN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CH1</a:t>
              </a: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或</a:t>
              </a:r>
              <a:r>
                <a:rPr lang="en-US" altLang="zh-CN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CH2</a:t>
              </a: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钮灯亮，</a:t>
              </a:r>
            </a:p>
          </p:txBody>
        </p:sp>
        <p:sp>
          <p:nvSpPr>
            <p:cNvPr id="40" name="WordArt 29">
              <a:extLst>
                <a:ext uri="{FF2B5EF4-FFF2-40B4-BE49-F238E27FC236}">
                  <a16:creationId xmlns:a16="http://schemas.microsoft.com/office/drawing/2014/main" id="{D92570EF-9F80-45B2-9BA4-B840AD62BEF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8" y="3401"/>
              <a:ext cx="2784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然后按        旋钮</a:t>
              </a:r>
              <a:r>
                <a:rPr lang="en-US" altLang="zh-CN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,</a:t>
              </a:r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再适度调节</a:t>
              </a:r>
            </a:p>
          </p:txBody>
        </p:sp>
        <p:pic>
          <p:nvPicPr>
            <p:cNvPr id="41" name="Picture 30" descr="1">
              <a:extLst>
                <a:ext uri="{FF2B5EF4-FFF2-40B4-BE49-F238E27FC236}">
                  <a16:creationId xmlns:a16="http://schemas.microsoft.com/office/drawing/2014/main" id="{0363BB7D-6826-426B-9958-997E393B8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3353"/>
              <a:ext cx="710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WordArt 31">
              <a:extLst>
                <a:ext uri="{FF2B5EF4-FFF2-40B4-BE49-F238E27FC236}">
                  <a16:creationId xmlns:a16="http://schemas.microsoft.com/office/drawing/2014/main" id="{11946770-0BAB-46A3-BE9A-F8B641A7C97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863" y="3385"/>
              <a:ext cx="864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4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VOLTS/DIV</a:t>
              </a:r>
              <a:endParaRPr lang="zh-CN" altLang="en-US" sz="24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43" name="WordArt 32">
              <a:extLst>
                <a:ext uri="{FF2B5EF4-FFF2-40B4-BE49-F238E27FC236}">
                  <a16:creationId xmlns:a16="http://schemas.microsoft.com/office/drawing/2014/main" id="{2E657CC1-5636-4851-BDAA-8ADDEEE1CFD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014" y="3385"/>
              <a:ext cx="864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24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TIME/DIV</a:t>
              </a:r>
              <a:endParaRPr lang="zh-CN" altLang="en-US" sz="24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latin typeface="宋体" panose="02010600030101010101" pitchFamily="2" charset="-122"/>
              </a:endParaRPr>
            </a:p>
          </p:txBody>
        </p:sp>
        <p:sp>
          <p:nvSpPr>
            <p:cNvPr id="44" name="WordArt 33">
              <a:extLst>
                <a:ext uri="{FF2B5EF4-FFF2-40B4-BE49-F238E27FC236}">
                  <a16:creationId xmlns:a16="http://schemas.microsoft.com/office/drawing/2014/main" id="{EF7D8C0D-92AB-440A-A165-5422479A9C8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77" y="3385"/>
              <a:ext cx="192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与</a:t>
              </a:r>
            </a:p>
          </p:txBody>
        </p:sp>
        <p:sp>
          <p:nvSpPr>
            <p:cNvPr id="45" name="WordArt 34">
              <a:extLst>
                <a:ext uri="{FF2B5EF4-FFF2-40B4-BE49-F238E27FC236}">
                  <a16:creationId xmlns:a16="http://schemas.microsoft.com/office/drawing/2014/main" id="{53AA5B51-58EA-434D-B335-5A8F096CE7B7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921" y="3385"/>
              <a:ext cx="768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旋钮：即</a:t>
              </a:r>
            </a:p>
          </p:txBody>
        </p:sp>
        <p:sp>
          <p:nvSpPr>
            <p:cNvPr id="46" name="WordArt 35">
              <a:extLst>
                <a:ext uri="{FF2B5EF4-FFF2-40B4-BE49-F238E27FC236}">
                  <a16:creationId xmlns:a16="http://schemas.microsoft.com/office/drawing/2014/main" id="{48B171F5-1DCD-4512-9A1D-76952A14543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8" y="3731"/>
              <a:ext cx="1920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可观察到稳定的波形。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6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A8CE723-7924-4271-A3AE-07DCDBD87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362" y="793499"/>
            <a:ext cx="29718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信号源面板介绍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D62F84FE-092D-42E9-A2F7-0638B267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t="35789" r="40378" b="12880"/>
          <a:stretch>
            <a:fillRect/>
          </a:stretch>
        </p:blipFill>
        <p:spPr bwMode="auto">
          <a:xfrm>
            <a:off x="3162300" y="1376111"/>
            <a:ext cx="5832475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248C91C9-8BD0-4815-96FF-C3655C51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111"/>
            <a:ext cx="316230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38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DE88D07-CD37-4B89-9302-38D4649CE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62526"/>
            <a:ext cx="29733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信号源面板介绍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85B9B37-5769-42FE-A094-78F8B80B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6" y="1592764"/>
            <a:ext cx="7143750" cy="412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62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618AF28-CE48-4D11-9251-B958CA2C8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7" y="1066633"/>
            <a:ext cx="377983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信号源右侧面板介绍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37FA552E-A125-46D5-A1AB-D702790C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6521"/>
            <a:ext cx="304800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38534D0D-1163-499E-9AA0-7308C1A6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1830221"/>
            <a:ext cx="5792788" cy="387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7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216E7-194B-4EE9-BFE9-88D8F49F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458565"/>
            <a:ext cx="7886700" cy="1325563"/>
          </a:xfrm>
        </p:spPr>
        <p:txBody>
          <a:bodyPr/>
          <a:lstStyle/>
          <a:p>
            <a:r>
              <a:rPr kumimoji="1" lang="zh-CN" altLang="en-US" sz="4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楷体_GB2312" pitchFamily="49" charset="-122"/>
                <a:cs typeface="+mj-cs"/>
              </a:rPr>
              <a:t>示波器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0377A-2817-4E73-B884-3CD9CA3B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0" y="1625018"/>
            <a:ext cx="8614741" cy="585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  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229DEE-86E8-4A5E-B011-EB96409C0637}"/>
              </a:ext>
            </a:extLst>
          </p:cNvPr>
          <p:cNvSpPr txBox="1"/>
          <p:nvPr/>
        </p:nvSpPr>
        <p:spPr>
          <a:xfrm>
            <a:off x="135590" y="-62753"/>
            <a:ext cx="1236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引言</a:t>
            </a:r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2E1733-929C-45A8-912D-C4E4B9BDE0FE}"/>
              </a:ext>
            </a:extLst>
          </p:cNvPr>
          <p:cNvSpPr txBox="1"/>
          <p:nvPr/>
        </p:nvSpPr>
        <p:spPr>
          <a:xfrm>
            <a:off x="536713" y="1784128"/>
            <a:ext cx="82136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什么是示波器？</a:t>
            </a:r>
            <a:endParaRPr lang="en-US" altLang="zh-CN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l"/>
            <a:b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</a:br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	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如果在 </a:t>
            </a:r>
            <a:r>
              <a:rPr lang="en-US" altLang="zh-CN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1893</a:t>
            </a:r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年问起</a:t>
            </a:r>
            <a:endParaRPr lang="en-US" altLang="zh-CN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l"/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示波器技术的发明者安德烈</a:t>
            </a:r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·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布隆德尔 </a:t>
            </a:r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(André Blondel)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会说：示波器是一种能够记录电子信号并将其写在旋转纸带上的设备。</a:t>
            </a:r>
            <a:endParaRPr lang="en-US" altLang="zh-CN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l"/>
            <a:endParaRPr lang="en-US" altLang="zh-CN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l"/>
            <a:endParaRPr lang="zh-CN" altLang="en-US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l"/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	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快进 </a:t>
            </a:r>
            <a:r>
              <a:rPr lang="en-US" altLang="zh-CN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100</a:t>
            </a:r>
            <a:r>
              <a:rPr lang="en-US" altLang="zh-CN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多年，这项技术已经在几乎所有行业中扩散开来，其形式包括医院中的重要监视器，甚至是电视维修人员使用的手持工具。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B69099D-17D7-4D8F-BD3D-30697506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22" y="921908"/>
            <a:ext cx="3423791" cy="18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0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输出正弦波形示例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5B4D6C84-40FD-4465-AE36-5DE90934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37338" r="46504" b="31551"/>
          <a:stretch>
            <a:fillRect/>
          </a:stretch>
        </p:blipFill>
        <p:spPr bwMode="auto">
          <a:xfrm>
            <a:off x="1623218" y="1650164"/>
            <a:ext cx="5897563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29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D161B83B-2620-4B7E-9387-FC0B762E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t="25594" r="41251" b="41513"/>
          <a:stretch>
            <a:fillRect/>
          </a:stretch>
        </p:blipFill>
        <p:spPr bwMode="auto">
          <a:xfrm>
            <a:off x="671512" y="1274720"/>
            <a:ext cx="7800975" cy="434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2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实验仪器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24386C33-DD90-4D7F-819E-AF610860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2" t="57961" r="41251" b="9767"/>
          <a:stretch>
            <a:fillRect/>
          </a:stretch>
        </p:blipFill>
        <p:spPr bwMode="auto">
          <a:xfrm>
            <a:off x="457200" y="1158081"/>
            <a:ext cx="822960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56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3947893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第三部分  实验内容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5E9ED52-9776-4C65-9696-3D942DFA18B6}"/>
              </a:ext>
            </a:extLst>
          </p:cNvPr>
          <p:cNvGrpSpPr>
            <a:grpSpLocks/>
          </p:cNvGrpSpPr>
          <p:nvPr/>
        </p:nvGrpSpPr>
        <p:grpSpPr bwMode="auto">
          <a:xfrm>
            <a:off x="431769" y="870618"/>
            <a:ext cx="2870200" cy="373063"/>
            <a:chOff x="770" y="919"/>
            <a:chExt cx="1808" cy="235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F322635-6BDB-498A-B17F-AAF20CB997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" y="965"/>
              <a:ext cx="201" cy="189"/>
              <a:chOff x="2136" y="1382"/>
              <a:chExt cx="576" cy="57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66A6CF3-BC81-438B-BE63-E557688BF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382"/>
                <a:ext cx="576" cy="576"/>
              </a:xfrm>
              <a:prstGeom prst="ellipse">
                <a:avLst/>
              </a:prstGeom>
              <a:gradFill rotWithShape="0">
                <a:gsLst>
                  <a:gs pos="0">
                    <a:srgbClr val="FF9900"/>
                  </a:gs>
                  <a:gs pos="100000">
                    <a:srgbClr val="EC0000"/>
                  </a:gs>
                </a:gsLst>
                <a:lin ang="2700000" scaled="1"/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7D849F1-766E-420E-B675-7A992C43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104273">
                <a:off x="2212" y="1482"/>
                <a:ext cx="232" cy="149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857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</p:grpSp>
        <p:sp>
          <p:nvSpPr>
            <p:cNvPr id="7" name="WordArt 9">
              <a:extLst>
                <a:ext uri="{FF2B5EF4-FFF2-40B4-BE49-F238E27FC236}">
                  <a16:creationId xmlns:a16="http://schemas.microsoft.com/office/drawing/2014/main" id="{BD201D83-67B0-4BAB-88A2-058750BD197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246" y="919"/>
              <a:ext cx="1332" cy="22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800" kern="10" dirty="0">
                  <a:ln w="9525">
                    <a:solidFill>
                      <a:srgbClr val="800000"/>
                    </a:solidFill>
                    <a:round/>
                    <a:headEnd/>
                    <a:tailEnd/>
                  </a:ln>
                  <a:solidFill>
                    <a:srgbClr val="800000"/>
                  </a:solidFill>
                  <a:latin typeface="宋体" panose="02010600030101010101" pitchFamily="2" charset="-122"/>
                </a:rPr>
                <a:t>示波器的调整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E4ACAC1-8E83-4B35-B762-2B684A150FBF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1550068"/>
            <a:ext cx="8509000" cy="701675"/>
            <a:chOff x="158" y="1083"/>
            <a:chExt cx="5360" cy="442"/>
          </a:xfrm>
        </p:grpSpPr>
        <p:sp>
          <p:nvSpPr>
            <p:cNvPr id="11" name="WordArt 11">
              <a:extLst>
                <a:ext uri="{FF2B5EF4-FFF2-40B4-BE49-F238E27FC236}">
                  <a16:creationId xmlns:a16="http://schemas.microsoft.com/office/drawing/2014/main" id="{DF9242EC-0A41-4148-B520-7686CF7887D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8" y="1083"/>
              <a:ext cx="504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按示波器面板设置，垂直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向调整功能，水平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向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扫描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调整功能，辅助功能三大</a:t>
              </a:r>
            </a:p>
          </p:txBody>
        </p:sp>
        <p:sp>
          <p:nvSpPr>
            <p:cNvPr id="12" name="WordArt 12">
              <a:extLst>
                <a:ext uri="{FF2B5EF4-FFF2-40B4-BE49-F238E27FC236}">
                  <a16:creationId xmlns:a16="http://schemas.microsoft.com/office/drawing/2014/main" id="{22307221-B36C-4F35-8EBF-280FCDFEBCD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8" y="1381"/>
              <a:ext cx="360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区域，熟悉各区按钮功能，设置好各开关或旋钮的状态。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DA60BA3-164F-4A3B-9B25-ED3299F62EAE}"/>
              </a:ext>
            </a:extLst>
          </p:cNvPr>
          <p:cNvGrpSpPr>
            <a:grpSpLocks/>
          </p:cNvGrpSpPr>
          <p:nvPr/>
        </p:nvGrpSpPr>
        <p:grpSpPr bwMode="auto">
          <a:xfrm>
            <a:off x="212694" y="2599406"/>
            <a:ext cx="8728075" cy="1597025"/>
            <a:chOff x="202" y="1789"/>
            <a:chExt cx="5498" cy="1006"/>
          </a:xfrm>
        </p:grpSpPr>
        <p:sp>
          <p:nvSpPr>
            <p:cNvPr id="14" name="WordArt 14">
              <a:extLst>
                <a:ext uri="{FF2B5EF4-FFF2-40B4-BE49-F238E27FC236}">
                  <a16:creationId xmlns:a16="http://schemas.microsoft.com/office/drawing/2014/main" id="{F5EC04EB-2FC9-4DC9-A369-7324F79A9F6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2" y="2387"/>
              <a:ext cx="540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器的使用。选择三个频率段正弦波形，分别测量对应波形电压（峰</a:t>
              </a:r>
              <a:r>
                <a:rPr lang="en-US" altLang="zh-CN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-</a:t>
              </a:r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峰值）、周期和频</a:t>
              </a:r>
            </a:p>
          </p:txBody>
        </p:sp>
        <p:sp>
          <p:nvSpPr>
            <p:cNvPr id="15" name="WordArt 15">
              <a:extLst>
                <a:ext uri="{FF2B5EF4-FFF2-40B4-BE49-F238E27FC236}">
                  <a16:creationId xmlns:a16="http://schemas.microsoft.com/office/drawing/2014/main" id="{C9C67C25-9EF9-41F1-B5F8-30613C6C674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4" y="2651"/>
              <a:ext cx="504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率。将数据填入表格，并计算绝对误差。（注：标准值即信号发生器显示的值）</a:t>
              </a:r>
            </a:p>
          </p:txBody>
        </p: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8EF99C7-966E-4525-ABB4-F38F7F3C81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789"/>
              <a:ext cx="5360" cy="235"/>
              <a:chOff x="770" y="919"/>
              <a:chExt cx="5360" cy="23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010C7C4-52F1-4C5A-8256-36C0292A68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" y="965"/>
                <a:ext cx="201" cy="189"/>
                <a:chOff x="2136" y="1382"/>
                <a:chExt cx="576" cy="576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F525D10D-932B-45D5-A6B4-04238944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6" y="1382"/>
                  <a:ext cx="576" cy="5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EC0000"/>
                    </a:gs>
                  </a:gsLst>
                  <a:lin ang="2700000" scaled="1"/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50000"/>
                    </a:spcBef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21" name="Oval 19">
                  <a:extLst>
                    <a:ext uri="{FF2B5EF4-FFF2-40B4-BE49-F238E27FC236}">
                      <a16:creationId xmlns:a16="http://schemas.microsoft.com/office/drawing/2014/main" id="{9193D626-626F-41ED-88C9-BABAB45A8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104273">
                  <a:off x="2212" y="1482"/>
                  <a:ext cx="232" cy="14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50000"/>
                    </a:spcBef>
                    <a:buFontTx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9" name="WordArt 20">
                <a:extLst>
                  <a:ext uri="{FF2B5EF4-FFF2-40B4-BE49-F238E27FC236}">
                    <a16:creationId xmlns:a16="http://schemas.microsoft.com/office/drawing/2014/main" id="{25EA2476-7C07-49F5-8923-8F2A385014F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46" y="919"/>
                <a:ext cx="4884" cy="2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800000"/>
                      </a:solidFill>
                      <a:round/>
                      <a:headEnd/>
                      <a:tailEnd/>
                    </a:ln>
                    <a:solidFill>
                      <a:srgbClr val="800000"/>
                    </a:solidFill>
                    <a:latin typeface="宋体" panose="02010600030101010101" pitchFamily="2" charset="-122"/>
                  </a:rPr>
                  <a:t>观察各种波形并测量正弦波形的电压、周期和频率</a:t>
                </a:r>
              </a:p>
            </p:txBody>
          </p:sp>
        </p:grpSp>
        <p:sp>
          <p:nvSpPr>
            <p:cNvPr id="17" name="WordArt 21">
              <a:extLst>
                <a:ext uri="{FF2B5EF4-FFF2-40B4-BE49-F238E27FC236}">
                  <a16:creationId xmlns:a16="http://schemas.microsoft.com/office/drawing/2014/main" id="{4513491A-9833-4E3F-B618-C801CDBDF94F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5" y="2134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调节信号发生器，分别观察三角波、方波、正弦波形三种，熟悉信号发生器和示波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DE345A7-2CF8-4B0E-971C-E7C10276E992}"/>
              </a:ext>
            </a:extLst>
          </p:cNvPr>
          <p:cNvGrpSpPr>
            <a:grpSpLocks/>
          </p:cNvGrpSpPr>
          <p:nvPr/>
        </p:nvGrpSpPr>
        <p:grpSpPr bwMode="auto">
          <a:xfrm>
            <a:off x="431769" y="4628231"/>
            <a:ext cx="6048375" cy="1584325"/>
            <a:chOff x="340" y="3067"/>
            <a:chExt cx="3810" cy="998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4AF9B201-3995-4B72-A6F8-F879639AD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3067"/>
              <a:ext cx="3362" cy="235"/>
              <a:chOff x="770" y="919"/>
              <a:chExt cx="3362" cy="235"/>
            </a:xfrm>
          </p:grpSpPr>
          <p:grpSp>
            <p:nvGrpSpPr>
              <p:cNvPr id="30" name="Group 24">
                <a:extLst>
                  <a:ext uri="{FF2B5EF4-FFF2-40B4-BE49-F238E27FC236}">
                    <a16:creationId xmlns:a16="http://schemas.microsoft.com/office/drawing/2014/main" id="{140BEE3E-6100-4FDC-8D32-67294DE99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" y="965"/>
                <a:ext cx="201" cy="189"/>
                <a:chOff x="2136" y="1382"/>
                <a:chExt cx="576" cy="576"/>
              </a:xfrm>
            </p:grpSpPr>
            <p:sp>
              <p:nvSpPr>
                <p:cNvPr id="32" name="Oval 25">
                  <a:extLst>
                    <a:ext uri="{FF2B5EF4-FFF2-40B4-BE49-F238E27FC236}">
                      <a16:creationId xmlns:a16="http://schemas.microsoft.com/office/drawing/2014/main" id="{134EC16E-BDA4-4E82-B105-8E07867E01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6" y="1382"/>
                  <a:ext cx="576" cy="57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100000">
                      <a:srgbClr val="EC0000"/>
                    </a:gs>
                  </a:gsLst>
                  <a:lin ang="2700000" scaled="1"/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50000"/>
                    </a:spcBef>
                    <a:buFontTx/>
                    <a:buNone/>
                  </a:pPr>
                  <a:endParaRPr lang="zh-CN" altLang="en-US"/>
                </a:p>
              </p:txBody>
            </p:sp>
            <p:sp>
              <p:nvSpPr>
                <p:cNvPr id="33" name="Oval 26">
                  <a:extLst>
                    <a:ext uri="{FF2B5EF4-FFF2-40B4-BE49-F238E27FC236}">
                      <a16:creationId xmlns:a16="http://schemas.microsoft.com/office/drawing/2014/main" id="{CC2FAD24-9A4E-4BAE-90F5-3F8F20180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104273">
                  <a:off x="2212" y="1482"/>
                  <a:ext cx="232" cy="14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</a:gradFill>
                <a:ln w="2857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50000"/>
                    </a:spcBef>
                    <a:buFontTx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1" name="WordArt 27">
                <a:extLst>
                  <a:ext uri="{FF2B5EF4-FFF2-40B4-BE49-F238E27FC236}">
                    <a16:creationId xmlns:a16="http://schemas.microsoft.com/office/drawing/2014/main" id="{180125BD-97FC-48A0-A7E2-8CBEAE1D4C55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>
                <a:off x="1246" y="919"/>
                <a:ext cx="2886" cy="22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800" kern="10">
                    <a:ln w="9525">
                      <a:solidFill>
                        <a:srgbClr val="800000"/>
                      </a:solidFill>
                      <a:round/>
                      <a:headEnd/>
                      <a:tailEnd/>
                    </a:ln>
                    <a:solidFill>
                      <a:srgbClr val="800000"/>
                    </a:solidFill>
                    <a:latin typeface="宋体" panose="02010600030101010101" pitchFamily="2" charset="-122"/>
                  </a:rPr>
                  <a:t>利用李萨如图形测量信号频率</a:t>
                </a:r>
              </a:p>
            </p:txBody>
          </p:sp>
        </p:grpSp>
        <p:grpSp>
          <p:nvGrpSpPr>
            <p:cNvPr id="24" name="Group 28">
              <a:extLst>
                <a:ext uri="{FF2B5EF4-FFF2-40B4-BE49-F238E27FC236}">
                  <a16:creationId xmlns:a16="http://schemas.microsoft.com/office/drawing/2014/main" id="{0A1457C3-EC28-4A0F-88E2-BC3DF83AE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3539"/>
              <a:ext cx="1880" cy="526"/>
              <a:chOff x="1204" y="3358"/>
              <a:chExt cx="1880" cy="526"/>
            </a:xfrm>
          </p:grpSpPr>
          <p:pic>
            <p:nvPicPr>
              <p:cNvPr id="27" name="Picture 29" descr="3">
                <a:extLst>
                  <a:ext uri="{FF2B5EF4-FFF2-40B4-BE49-F238E27FC236}">
                    <a16:creationId xmlns:a16="http://schemas.microsoft.com/office/drawing/2014/main" id="{04A9F896-9D07-49FB-88AE-E531E9EE64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61" r="9842" b="21091"/>
              <a:stretch>
                <a:fillRect/>
              </a:stretch>
            </p:blipFill>
            <p:spPr bwMode="auto">
              <a:xfrm>
                <a:off x="1204" y="3370"/>
                <a:ext cx="1028" cy="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AD2BFEE2-B3F2-4A4E-BD55-D0FE83B59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3389"/>
                <a:ext cx="28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3600">
                    <a:solidFill>
                      <a:srgbClr val="FF0000"/>
                    </a:solidFill>
                    <a:latin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88314BC3-AE17-47A2-84F6-307DF10ED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5" y="3358"/>
                <a:ext cx="489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4000">
                    <a:solidFill>
                      <a:srgbClr val="FF0000"/>
                    </a:solidFill>
                    <a:latin typeface="Arial" panose="020B0604020202020204" pitchFamily="34" charset="0"/>
                  </a:rPr>
                  <a:t>F5</a:t>
                </a:r>
              </a:p>
            </p:txBody>
          </p:sp>
        </p:grpSp>
        <p:sp>
          <p:nvSpPr>
            <p:cNvPr id="25" name="WordArt 32">
              <a:extLst>
                <a:ext uri="{FF2B5EF4-FFF2-40B4-BE49-F238E27FC236}">
                  <a16:creationId xmlns:a16="http://schemas.microsoft.com/office/drawing/2014/main" id="{51BA82AF-3271-4C7C-980A-42AD42B407D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703" y="3677"/>
              <a:ext cx="1344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ln w="9525">
                    <a:solidFill>
                      <a:srgbClr val="006600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观察李萨如图形</a:t>
              </a:r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8A07717B-EE0D-4CB0-808B-B9BE90D19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570"/>
              <a:ext cx="1510" cy="404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9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394247">
            <a:extLst>
              <a:ext uri="{FF2B5EF4-FFF2-40B4-BE49-F238E27FC236}">
                <a16:creationId xmlns:a16="http://schemas.microsoft.com/office/drawing/2014/main" id="{1D3445DB-5455-46C1-8E93-1786FAB5E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29" y="1562852"/>
            <a:ext cx="5951950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、熟悉示波器面板旋钮和按键的作用</a:t>
            </a:r>
          </a:p>
        </p:txBody>
      </p:sp>
      <p:sp>
        <p:nvSpPr>
          <p:cNvPr id="8" name="矩形 394248">
            <a:extLst>
              <a:ext uri="{FF2B5EF4-FFF2-40B4-BE49-F238E27FC236}">
                <a16:creationId xmlns:a16="http://schemas.microsoft.com/office/drawing/2014/main" id="{E3A7D78A-9BB3-4E34-BB55-9EDB14E7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29" y="2659441"/>
            <a:ext cx="7704856" cy="156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用两个随机的（正弦、方波、三角波）信号输入示波器（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CH1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和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CH2)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，调节垂直系统、水平系统、触发系统获取稳定的信号，使用各功能菜单按键，探索各调节旋钮、菜单按键的作用。</a:t>
            </a:r>
          </a:p>
        </p:txBody>
      </p:sp>
    </p:spTree>
    <p:extLst>
      <p:ext uri="{BB962C8B-B14F-4D97-AF65-F5344CB8AC3E}">
        <p14:creationId xmlns:p14="http://schemas.microsoft.com/office/powerpoint/2010/main" val="293201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394243">
            <a:extLst>
              <a:ext uri="{FF2B5EF4-FFF2-40B4-BE49-F238E27FC236}">
                <a16:creationId xmlns:a16="http://schemas.microsoft.com/office/drawing/2014/main" id="{F1B002F3-655E-4C4E-B283-28A19E53D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37" y="986589"/>
            <a:ext cx="3787896" cy="4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、正弦信号的定量测量</a:t>
            </a:r>
          </a:p>
        </p:txBody>
      </p:sp>
      <p:sp>
        <p:nvSpPr>
          <p:cNvPr id="6" name="矩形 394244">
            <a:extLst>
              <a:ext uri="{FF2B5EF4-FFF2-40B4-BE49-F238E27FC236}">
                <a16:creationId xmlns:a16="http://schemas.microsoft.com/office/drawing/2014/main" id="{84D3F112-06BF-465A-A458-462666278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34" y="1547460"/>
            <a:ext cx="8459787" cy="6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分别测量三个不同频段正弦信号的振幅和频率，表格自拟记录数据，并与信号输出示值相比较，至少取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5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个点绘出波形图。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689AC7E-6952-4E39-9B92-1791990E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t="22189" r="34634" b="25047"/>
          <a:stretch>
            <a:fillRect/>
          </a:stretch>
        </p:blipFill>
        <p:spPr bwMode="auto">
          <a:xfrm>
            <a:off x="1430087" y="2315325"/>
            <a:ext cx="619125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9D37C8A3-A1EE-456B-A4D7-496C479D4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1749425"/>
            <a:ext cx="414655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665CB25-B502-492B-B4EE-C5D939FB0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82" y="1855788"/>
            <a:ext cx="4518025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58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4999288-17E4-47FF-8E7F-9CB99C6F6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853" y="1274720"/>
            <a:ext cx="5905649" cy="68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  <a:cs typeface="+mn-cs"/>
              </a:rPr>
              <a:t>正弦波测量</a:t>
            </a:r>
          </a:p>
        </p:txBody>
      </p:sp>
      <p:sp>
        <p:nvSpPr>
          <p:cNvPr id="8" name="WordArt 4">
            <a:extLst>
              <a:ext uri="{FF2B5EF4-FFF2-40B4-BE49-F238E27FC236}">
                <a16:creationId xmlns:a16="http://schemas.microsoft.com/office/drawing/2014/main" id="{D1C78F6B-77EF-4363-8F6C-C84E1043DA9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721475" y="6165850"/>
            <a:ext cx="2314575" cy="295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0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具体要求详见黑板！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8B1788-1717-4D1D-B486-70CB0D307FEB}"/>
              </a:ext>
            </a:extLst>
          </p:cNvPr>
          <p:cNvSpPr txBox="1"/>
          <p:nvPr/>
        </p:nvSpPr>
        <p:spPr>
          <a:xfrm>
            <a:off x="357809" y="2511956"/>
            <a:ext cx="83588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观察各种波形并测量记录正弦波形的电压、频率和周期，计算绝对误差。（注：标准值即</a:t>
            </a:r>
            <a:r>
              <a:rPr lang="zh-CN" altLang="en-US" sz="32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 panose="02010600030101010101" pitchFamily="2" charset="-122"/>
              </a:rPr>
              <a:t>信号发生器显示的值）</a:t>
            </a:r>
          </a:p>
          <a:p>
            <a:pPr>
              <a:defRPr/>
            </a:pPr>
            <a:endParaRPr lang="zh-CN" altLang="en-US" sz="1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solidFill>
                <a:schemeClr val="tx2"/>
              </a:solidFill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7216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394245">
            <a:extLst>
              <a:ext uri="{FF2B5EF4-FFF2-40B4-BE49-F238E27FC236}">
                <a16:creationId xmlns:a16="http://schemas.microsoft.com/office/drawing/2014/main" id="{F0B2142B-2F82-480D-85D5-2FE82FC67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04" y="1562852"/>
            <a:ext cx="5230599" cy="4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、李萨茹图观察和信号频率测量</a:t>
            </a:r>
          </a:p>
        </p:txBody>
      </p:sp>
      <p:sp>
        <p:nvSpPr>
          <p:cNvPr id="6" name="矩形 394246">
            <a:extLst>
              <a:ext uri="{FF2B5EF4-FFF2-40B4-BE49-F238E27FC236}">
                <a16:creationId xmlns:a16="http://schemas.microsoft.com/office/drawing/2014/main" id="{512FA96C-D78C-4198-8DA6-6B746B601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93" y="2632984"/>
            <a:ext cx="7702550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20000"/>
              </a:spcBef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用信号发生器产生两个正弦信号，分别输入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CH1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X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） 、 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CH2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Y)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，将显示方式设为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X-Y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模式（按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HORI  MENU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菜单键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---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再按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F5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（</a:t>
            </a:r>
            <a:r>
              <a:rPr lang="en-US" altLang="zh-CN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XY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） ），观察并绘出李萨茹图形（三种不同频率比），同时记下两个信号的频率</a:t>
            </a:r>
            <a:r>
              <a:rPr lang="en-US" altLang="zh-CN" sz="1800" kern="10" dirty="0" err="1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fx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和</a:t>
            </a:r>
            <a:r>
              <a:rPr lang="en-US" altLang="zh-CN" sz="1800" kern="10" dirty="0" err="1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fy</a:t>
            </a: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，找出信号频率与图形的关系。</a:t>
            </a:r>
          </a:p>
        </p:txBody>
      </p:sp>
    </p:spTree>
    <p:extLst>
      <p:ext uri="{BB962C8B-B14F-4D97-AF65-F5344CB8AC3E}">
        <p14:creationId xmlns:p14="http://schemas.microsoft.com/office/powerpoint/2010/main" val="4197642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实验内容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8DCED86-FEF7-4CFC-ADC8-808C6E291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73" y="646465"/>
            <a:ext cx="5905649" cy="68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kern="10" dirty="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李萨如图表格</a:t>
            </a: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D534FFB-3A77-4744-A6B6-28CF2F7A6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816" y="454915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A56948D0-A110-4467-AEBA-79F161DA89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99916" y="3950670"/>
            <a:ext cx="12700" cy="123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WordArt 9">
            <a:extLst>
              <a:ext uri="{FF2B5EF4-FFF2-40B4-BE49-F238E27FC236}">
                <a16:creationId xmlns:a16="http://schemas.microsoft.com/office/drawing/2014/main" id="{52C434AD-EFA9-4FF9-B873-4B880A636C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45385" y="2408421"/>
            <a:ext cx="90297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endParaRPr lang="zh-CN" altLang="en-US" sz="1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solidFill>
                <a:schemeClr val="tx2"/>
              </a:solidFill>
              <a:latin typeface="宋体"/>
              <a:ea typeface="宋体"/>
            </a:endParaRPr>
          </a:p>
        </p:txBody>
      </p:sp>
      <p:sp>
        <p:nvSpPr>
          <p:cNvPr id="10" name="WordArt 10">
            <a:extLst>
              <a:ext uri="{FF2B5EF4-FFF2-40B4-BE49-F238E27FC236}">
                <a16:creationId xmlns:a16="http://schemas.microsoft.com/office/drawing/2014/main" id="{898CFE01-58E2-4525-BB61-39EFBE9F74B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7011" y="1950212"/>
            <a:ext cx="1371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1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Line 5">
            <a:extLst>
              <a:ext uri="{FF2B5EF4-FFF2-40B4-BE49-F238E27FC236}">
                <a16:creationId xmlns:a16="http://schemas.microsoft.com/office/drawing/2014/main" id="{39F66496-67C5-474C-B9A2-C6D746888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656" y="2494271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20567A4A-3AFB-4566-877B-7A2FE5572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58"/>
          <a:stretch/>
        </p:blipFill>
        <p:spPr bwMode="auto">
          <a:xfrm>
            <a:off x="209775" y="3773796"/>
            <a:ext cx="8356439" cy="13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35EA7A8-988E-45F8-BCF4-C0D79D8D5E17}"/>
              </a:ext>
            </a:extLst>
          </p:cNvPr>
          <p:cNvSpPr txBox="1"/>
          <p:nvPr/>
        </p:nvSpPr>
        <p:spPr>
          <a:xfrm>
            <a:off x="608684" y="1874117"/>
            <a:ext cx="7558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利用李萨如图形测频率</a:t>
            </a:r>
            <a:r>
              <a:rPr lang="en-US" altLang="zh-CN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,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记录示波器测得（</a:t>
            </a:r>
            <a:r>
              <a:rPr lang="en-US" altLang="zh-CN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CH2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）输入端信号的频率（测量值）以及相应比值</a:t>
            </a:r>
            <a:r>
              <a:rPr lang="en-US" altLang="zh-CN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,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/>
                <a:ea typeface="宋体"/>
              </a:rPr>
              <a:t>比较计算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tx2"/>
                </a:solidFill>
                <a:latin typeface="宋体" panose="02010600030101010101" pitchFamily="2" charset="-122"/>
              </a:rPr>
              <a:t>值和测量值。</a:t>
            </a:r>
          </a:p>
        </p:txBody>
      </p:sp>
    </p:spTree>
    <p:extLst>
      <p:ext uri="{BB962C8B-B14F-4D97-AF65-F5344CB8AC3E}">
        <p14:creationId xmlns:p14="http://schemas.microsoft.com/office/powerpoint/2010/main" val="277012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216E7-194B-4EE9-BFE9-88D8F49F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3578"/>
            <a:ext cx="7886700" cy="1325563"/>
          </a:xfrm>
        </p:spPr>
        <p:txBody>
          <a:bodyPr/>
          <a:lstStyle/>
          <a:p>
            <a:r>
              <a:rPr kumimoji="1" lang="zh-CN" altLang="en-US" sz="44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楷体_GB2312" pitchFamily="49" charset="-122"/>
                <a:cs typeface="+mj-cs"/>
              </a:rPr>
              <a:t>数字示波器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0377A-2817-4E73-B884-3CD9CA3B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0" y="1625018"/>
            <a:ext cx="8614741" cy="585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   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在电子信息科技发达的</a:t>
            </a:r>
            <a:r>
              <a:rPr lang="en-US" altLang="zh-CN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21</a:t>
            </a:r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世纪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示波器成为了用途十分广泛的电子测量仪器。它能把肉眼看不见的电信号变换成看得见的图像，便于人们研究各种电现象的变化过程。</a:t>
            </a:r>
            <a:endParaRPr lang="en-US" altLang="zh-CN" sz="24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sz="2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sz="2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sz="2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marL="0" indent="0">
              <a:buNone/>
            </a:pPr>
            <a:r>
              <a:rPr lang="zh-CN" altLang="en-US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示波器在物理实验中的应用</a:t>
            </a:r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普遍且重要</a:t>
            </a:r>
            <a:r>
              <a:rPr lang="zh-CN" altLang="en-US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，可以说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是窥见电信号重要的“眼睛”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229DEE-86E8-4A5E-B011-EB96409C0637}"/>
              </a:ext>
            </a:extLst>
          </p:cNvPr>
          <p:cNvSpPr txBox="1"/>
          <p:nvPr/>
        </p:nvSpPr>
        <p:spPr>
          <a:xfrm>
            <a:off x="135590" y="-62753"/>
            <a:ext cx="1236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引言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06EE68-06B2-4F01-8A53-57605975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33" y="2831311"/>
            <a:ext cx="3963228" cy="24276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3CBD5E-7F88-4EF9-8990-FE4176ED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29" y="2881007"/>
            <a:ext cx="2619612" cy="21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4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3935861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第四部分  实验报告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F135E1A-8DDB-458E-BB00-B1560D3D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306" y="986589"/>
            <a:ext cx="33496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33F9391-45C4-4927-8746-2BDA5FEF94A8}"/>
              </a:ext>
            </a:extLst>
          </p:cNvPr>
          <p:cNvSpPr txBox="1">
            <a:spLocks/>
          </p:cNvSpPr>
          <p:nvPr/>
        </p:nvSpPr>
        <p:spPr bwMode="auto">
          <a:xfrm>
            <a:off x="645318" y="1085850"/>
            <a:ext cx="82296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、写明实验的目的</a:t>
            </a:r>
          </a:p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、简述示波器的原理（图、文）</a:t>
            </a:r>
          </a:p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、给出实验结果</a:t>
            </a:r>
          </a:p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、对实验结果作简要分析和总结</a:t>
            </a:r>
          </a:p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zh-CN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、实验感悟及创新等内容</a:t>
            </a:r>
          </a:p>
          <a:p>
            <a:pPr marL="609600" indent="-609600"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要求：有条理、客观、真实、整洁、认真</a:t>
            </a:r>
          </a:p>
          <a:p>
            <a:pPr eaLnBrk="1" hangingPunct="1">
              <a:defRPr/>
            </a:pP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806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3675647" y="96253"/>
            <a:ext cx="1991227" cy="49204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注意事项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6C3F0E41-FA63-4489-A9C0-E7C5434BF9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46867" y="3581233"/>
            <a:ext cx="12700" cy="123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7DB3AF2F-359A-4CFA-8B47-138930CA55B1}"/>
              </a:ext>
            </a:extLst>
          </p:cNvPr>
          <p:cNvGrpSpPr>
            <a:grpSpLocks/>
          </p:cNvGrpSpPr>
          <p:nvPr/>
        </p:nvGrpSpPr>
        <p:grpSpPr bwMode="auto">
          <a:xfrm>
            <a:off x="466892" y="1187283"/>
            <a:ext cx="319088" cy="300038"/>
            <a:chOff x="2136" y="1382"/>
            <a:chExt cx="576" cy="576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FA666FAD-7958-469F-99F8-84A75DF7E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382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EC0000"/>
                </a:gs>
              </a:gsLst>
              <a:lin ang="2700000" scaled="1"/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1DB6D6D5-DDD2-49C3-95AD-C2AB919913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04273">
              <a:off x="2212" y="1482"/>
              <a:ext cx="232" cy="14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57173D72-0104-4294-9A6E-0067054170E5}"/>
              </a:ext>
            </a:extLst>
          </p:cNvPr>
          <p:cNvGrpSpPr>
            <a:grpSpLocks/>
          </p:cNvGrpSpPr>
          <p:nvPr/>
        </p:nvGrpSpPr>
        <p:grpSpPr bwMode="auto">
          <a:xfrm>
            <a:off x="466892" y="2977983"/>
            <a:ext cx="319088" cy="300038"/>
            <a:chOff x="2136" y="1382"/>
            <a:chExt cx="576" cy="576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B1176154-FBF4-46C1-8933-FC2C37946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382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EC0000"/>
                </a:gs>
              </a:gsLst>
              <a:lin ang="2700000" scaled="1"/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ECF8835C-56F7-4AAD-912D-341D212E8A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04273">
              <a:off x="2212" y="1482"/>
              <a:ext cx="232" cy="14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</p:grpSp>
      <p:sp>
        <p:nvSpPr>
          <p:cNvPr id="13" name="WordArt 11">
            <a:extLst>
              <a:ext uri="{FF2B5EF4-FFF2-40B4-BE49-F238E27FC236}">
                <a16:creationId xmlns:a16="http://schemas.microsoft.com/office/drawing/2014/main" id="{6DCC2D69-782A-4647-ACB8-932284A2C4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76505" y="1854033"/>
            <a:ext cx="41148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调节限度，调节时不能用力太猛。</a:t>
            </a:r>
          </a:p>
        </p:txBody>
      </p:sp>
      <p:sp>
        <p:nvSpPr>
          <p:cNvPr id="14" name="WordArt 12">
            <a:extLst>
              <a:ext uri="{FF2B5EF4-FFF2-40B4-BE49-F238E27FC236}">
                <a16:creationId xmlns:a16="http://schemas.microsoft.com/office/drawing/2014/main" id="{FA576B3A-5E6E-4DF8-AB18-88887F84B90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211430" y="2977983"/>
            <a:ext cx="73152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观察李萨如图形时，通过自用信号发生器的频率微调旋</a:t>
            </a:r>
          </a:p>
        </p:txBody>
      </p:sp>
      <p:sp>
        <p:nvSpPr>
          <p:cNvPr id="15" name="WordArt 13">
            <a:extLst>
              <a:ext uri="{FF2B5EF4-FFF2-40B4-BE49-F238E27FC236}">
                <a16:creationId xmlns:a16="http://schemas.microsoft.com/office/drawing/2014/main" id="{02145114-67AA-47E4-80BB-AAB222CD19A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216192" y="3698708"/>
            <a:ext cx="73152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/>
                <a:ea typeface="宋体"/>
              </a:rPr>
              <a:t>钮，使李萨如图形尽可能稳定时，再测量</a:t>
            </a:r>
            <a:r>
              <a:rPr lang="en-US" altLang="zh-CN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/>
                <a:ea typeface="宋体"/>
              </a:rPr>
              <a:t>y</a:t>
            </a:r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/>
                <a:ea typeface="宋体"/>
              </a:rPr>
              <a:t>轴和</a:t>
            </a:r>
            <a:r>
              <a:rPr lang="en-US" altLang="zh-CN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/>
                <a:ea typeface="宋体"/>
              </a:rPr>
              <a:t>x</a:t>
            </a:r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/>
                <a:ea typeface="宋体"/>
              </a:rPr>
              <a:t>轴的切</a:t>
            </a:r>
          </a:p>
        </p:txBody>
      </p:sp>
      <p:sp>
        <p:nvSpPr>
          <p:cNvPr id="16" name="WordArt 14">
            <a:extLst>
              <a:ext uri="{FF2B5EF4-FFF2-40B4-BE49-F238E27FC236}">
                <a16:creationId xmlns:a16="http://schemas.microsoft.com/office/drawing/2014/main" id="{7727E865-6FD9-4CF1-9651-2D2D5C4812E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71742" y="1160296"/>
            <a:ext cx="73152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示波器和函数信号发生器上所有开关及旋钮都有一定的</a:t>
            </a:r>
          </a:p>
        </p:txBody>
      </p:sp>
      <p:sp>
        <p:nvSpPr>
          <p:cNvPr id="17" name="WordArt 15">
            <a:extLst>
              <a:ext uri="{FF2B5EF4-FFF2-40B4-BE49-F238E27FC236}">
                <a16:creationId xmlns:a16="http://schemas.microsoft.com/office/drawing/2014/main" id="{EB7C0CE4-9E1B-48C7-8EA1-C293D2E3294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71742" y="4373396"/>
            <a:ext cx="9144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点数。</a:t>
            </a:r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272BB5D8-0875-4586-9037-0937522164A4}"/>
              </a:ext>
            </a:extLst>
          </p:cNvPr>
          <p:cNvGrpSpPr>
            <a:grpSpLocks/>
          </p:cNvGrpSpPr>
          <p:nvPr/>
        </p:nvGrpSpPr>
        <p:grpSpPr bwMode="auto">
          <a:xfrm>
            <a:off x="427205" y="5094121"/>
            <a:ext cx="319087" cy="300037"/>
            <a:chOff x="2136" y="1382"/>
            <a:chExt cx="576" cy="576"/>
          </a:xfrm>
        </p:grpSpPr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1075BDEE-FDB7-442C-860A-6F916ED2A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382"/>
              <a:ext cx="576" cy="576"/>
            </a:xfrm>
            <a:prstGeom prst="ellipse">
              <a:avLst/>
            </a:prstGeom>
            <a:gradFill rotWithShape="0">
              <a:gsLst>
                <a:gs pos="0">
                  <a:srgbClr val="FF9900"/>
                </a:gs>
                <a:gs pos="100000">
                  <a:srgbClr val="EC0000"/>
                </a:gs>
              </a:gsLst>
              <a:lin ang="2700000" scaled="1"/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4EC54195-9FC4-4D7B-A817-157532D566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104273">
              <a:off x="2212" y="1482"/>
              <a:ext cx="232" cy="149"/>
            </a:xfrm>
            <a:prstGeom prst="ellipse">
              <a:avLst/>
            </a:prstGeom>
            <a:gradFill rotWithShape="0">
              <a:gsLst>
                <a:gs pos="0">
                  <a:srgbClr val="FFFF00"/>
                </a:gs>
                <a:gs pos="100000">
                  <a:srgbClr val="FF9900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</p:grpSp>
      <p:sp>
        <p:nvSpPr>
          <p:cNvPr id="21" name="WordArt 19">
            <a:extLst>
              <a:ext uri="{FF2B5EF4-FFF2-40B4-BE49-F238E27FC236}">
                <a16:creationId xmlns:a16="http://schemas.microsoft.com/office/drawing/2014/main" id="{EB349153-AC36-4618-BD3F-48AE2E4B615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71742" y="5094121"/>
            <a:ext cx="73152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2400" kern="10">
                <a:ln w="9525">
                  <a:solidFill>
                    <a:srgbClr val="800000"/>
                  </a:solidFill>
                  <a:round/>
                  <a:headEnd/>
                  <a:tailEnd/>
                </a:ln>
                <a:solidFill>
                  <a:srgbClr val="800000"/>
                </a:solidFill>
                <a:latin typeface="宋体" panose="02010600030101010101" pitchFamily="2" charset="-122"/>
              </a:rPr>
              <a:t>热电子仪器一般要避免频繁开机、关机，示波器也是这样。</a:t>
            </a:r>
          </a:p>
        </p:txBody>
      </p:sp>
    </p:spTree>
    <p:extLst>
      <p:ext uri="{BB962C8B-B14F-4D97-AF65-F5344CB8AC3E}">
        <p14:creationId xmlns:p14="http://schemas.microsoft.com/office/powerpoint/2010/main" val="181458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8C77A8-FA87-4EA9-9420-E011FFCE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  <a:defRPr/>
            </a:pPr>
            <a:r>
              <a:rPr kumimoji="1" lang="zh-CN" altLang="en-US" sz="4000" b="1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相关知识补充</a:t>
            </a:r>
            <a:endParaRPr kumimoji="1" lang="zh-CN" altLang="en-US" sz="4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B39AD0-F5A4-442F-8D5A-BB39E2B8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示波器的性能主要以下面几个指标来说明：</a:t>
            </a:r>
            <a:endParaRPr kumimoji="1" lang="en-US" altLang="zh-CN" b="1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带宽、采样率、存储深度、死区时间、底噪。</a:t>
            </a:r>
            <a:endParaRPr lang="en-US" altLang="zh-CN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/>
              <a:ea typeface="宋体"/>
            </a:endParaRPr>
          </a:p>
          <a:p>
            <a:pPr marL="0" indent="0">
              <a:buNone/>
            </a:pPr>
            <a:endParaRPr lang="en-US" altLang="zh-CN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/>
              <a:ea typeface="宋体"/>
            </a:endParaRPr>
          </a:p>
          <a:p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带宽：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带宽是用来标识传输信号所占有的频率宽度，这个宽度由传输信号的最高频率和最低频率决定，两者之差就是带宽值，因此又被称为信号带宽或者载频带宽，单位为</a:t>
            </a:r>
            <a:r>
              <a:rPr kumimoji="1" lang="en-US" altLang="zh-CN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Hz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。带宽其实就是信号所占用的频谱的度量，可以看做是一种与空间相关的量。决定了这台示波器测量高频信号的能力。</a:t>
            </a:r>
          </a:p>
          <a:p>
            <a:pPr algn="l"/>
            <a:endParaRPr kumimoji="1" lang="en-US" altLang="zh-CN" sz="20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采样率：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与之带宽相比，信号的传输速率就是一种与空间和时间都相关的物理量，定义为单位时间内在信道上传输的数据量。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C6025-D287-4A75-AB65-FF999D2A8AB3}"/>
              </a:ext>
            </a:extLst>
          </p:cNvPr>
          <p:cNvSpPr txBox="1"/>
          <p:nvPr/>
        </p:nvSpPr>
        <p:spPr>
          <a:xfrm>
            <a:off x="135590" y="-62753"/>
            <a:ext cx="5380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实验拓展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94797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CE4B7D-54A6-472E-A657-01C033F7F006}"/>
              </a:ext>
            </a:extLst>
          </p:cNvPr>
          <p:cNvSpPr txBox="1"/>
          <p:nvPr/>
        </p:nvSpPr>
        <p:spPr>
          <a:xfrm>
            <a:off x="775252" y="920621"/>
            <a:ext cx="75934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存储深度：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示波器通过</a:t>
            </a:r>
            <a:r>
              <a:rPr kumimoji="1" lang="en-US" altLang="zh-CN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ADC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将输入端的信号数字化，这些采集点的数据被储存在示波器的存储器中。而存储器深度和采样率及屏幕所持续的时间有关。相关的公式：存储器深度 </a:t>
            </a:r>
            <a:r>
              <a:rPr kumimoji="1" lang="en-US" altLang="zh-CN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采样率 </a:t>
            </a:r>
            <a:r>
              <a:rPr kumimoji="1" lang="en-US" altLang="zh-CN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* 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屏幕显示时间。这说明：提高显示时间长度的同时，采样率就会降低。只有示波器所具有的存储器深度够深，才可以在高采样率下采集更长时间的波形。</a:t>
            </a:r>
            <a:endParaRPr kumimoji="1" lang="en-US" altLang="zh-CN" sz="20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/>
              <a:ea typeface="宋体"/>
            </a:endParaRPr>
          </a:p>
          <a:p>
            <a:r>
              <a:rPr lang="zh-CN" altLang="en-US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死区时间：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数字示波器进行信号的重复采集，重复采集之间的时间，需要对一些采集的波形进行处理和显示，这段时间是不能抓捕信号和显示新的波形，这段时间就是死区时间。</a:t>
            </a:r>
          </a:p>
          <a:p>
            <a:endParaRPr lang="en-US" altLang="zh-CN" sz="28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/>
              <a:ea typeface="宋体"/>
            </a:endParaRPr>
          </a:p>
          <a:p>
            <a:r>
              <a:rPr lang="zh-CN" altLang="en-US" sz="2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底噪：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示波器的底噪是由示波器的衰减器，前端放大器及</a:t>
            </a:r>
            <a:r>
              <a:rPr kumimoji="1" lang="en-US" altLang="zh-CN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A/D</a:t>
            </a:r>
            <a:r>
              <a:rPr kumimoji="1" lang="zh-CN" altLang="en-US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产生，会叠加在信号上，和信号融为一体。 也就是说，示波器采样后会对信号重新放大，同时底噪也会被同时放大。</a:t>
            </a:r>
          </a:p>
        </p:txBody>
      </p:sp>
    </p:spTree>
    <p:extLst>
      <p:ext uri="{BB962C8B-B14F-4D97-AF65-F5344CB8AC3E}">
        <p14:creationId xmlns:p14="http://schemas.microsoft.com/office/powerpoint/2010/main" val="175095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216E7-194B-4EE9-BFE9-88D8F49F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47034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b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  <a:cs typeface="+mn-cs"/>
              </a:rPr>
              <a:t>科技强国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0377A-2817-4E73-B884-3CD9CA3B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01" y="5120188"/>
            <a:ext cx="8614741" cy="10933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    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在科学技术广泛应用、科学地位空前高盛的现代</a:t>
            </a:r>
            <a:r>
              <a:rPr lang="zh-CN" altLang="en-US" sz="2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，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科技强国是实现中华民族伟大复兴的关键战略，</a:t>
            </a:r>
            <a:r>
              <a:rPr lang="zh-CN" altLang="en-US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/>
                <a:ea typeface="宋体"/>
              </a:rPr>
              <a:t>示波器</a:t>
            </a:r>
            <a:r>
              <a:rPr lang="zh-CN" altLang="en-US" sz="24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作为，实现科学技术的“眼睛”，对其的使用清晰透彻，将成为趋势。</a:t>
            </a:r>
            <a:endParaRPr lang="en-US" altLang="zh-CN" sz="2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229DEE-86E8-4A5E-B011-EB96409C0637}"/>
              </a:ext>
            </a:extLst>
          </p:cNvPr>
          <p:cNvSpPr txBox="1"/>
          <p:nvPr/>
        </p:nvSpPr>
        <p:spPr>
          <a:xfrm>
            <a:off x="135590" y="-62753"/>
            <a:ext cx="1236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引言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EA127-3CC1-4B1D-872D-F995F283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6" y="1856152"/>
            <a:ext cx="4259503" cy="3130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EE79E0-28F5-45E8-B59E-0A7DA65DE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4" r="10298"/>
          <a:stretch/>
        </p:blipFill>
        <p:spPr>
          <a:xfrm rot="5400000">
            <a:off x="5832907" y="1235593"/>
            <a:ext cx="2027284" cy="29450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926263-1937-4981-A701-A0C5BDA81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68" y="3788346"/>
            <a:ext cx="3940807" cy="11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4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实验目的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5458AA-E230-76F9-7A36-4FD505F8D1BD}"/>
              </a:ext>
            </a:extLst>
          </p:cNvPr>
          <p:cNvSpPr txBox="1"/>
          <p:nvPr/>
        </p:nvSpPr>
        <p:spPr>
          <a:xfrm>
            <a:off x="668822" y="833017"/>
            <a:ext cx="7806356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sz="24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了解示波器的原理及其使用方法；</a:t>
            </a:r>
          </a:p>
          <a:p>
            <a:pPr fontAlgn="base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sz="24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学会用示波器测正弦交流信号的电压幅值及频率；</a:t>
            </a:r>
            <a:endParaRPr kumimoji="1" lang="en-US" altLang="zh-CN" sz="2400" b="1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base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2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kumimoji="1" lang="zh-CN" altLang="en-US" sz="2400" b="1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  <a:ea typeface="宋体" panose="02010600030101010101" pitchFamily="2" charset="-122"/>
              </a:rPr>
              <a:t>观察李萨如图形，并用它来测定正弦信号的频率。</a:t>
            </a:r>
          </a:p>
        </p:txBody>
      </p:sp>
    </p:spTree>
    <p:extLst>
      <p:ext uri="{BB962C8B-B14F-4D97-AF65-F5344CB8AC3E}">
        <p14:creationId xmlns:p14="http://schemas.microsoft.com/office/powerpoint/2010/main" val="77516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4669788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第一部分  实验原理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51157C87-D83E-4D7C-AE04-2D1347BC2622}"/>
              </a:ext>
            </a:extLst>
          </p:cNvPr>
          <p:cNvGrpSpPr>
            <a:grpSpLocks/>
          </p:cNvGrpSpPr>
          <p:nvPr/>
        </p:nvGrpSpPr>
        <p:grpSpPr bwMode="auto">
          <a:xfrm>
            <a:off x="171450" y="1015823"/>
            <a:ext cx="8801100" cy="1123950"/>
            <a:chOff x="103" y="772"/>
            <a:chExt cx="5544" cy="708"/>
          </a:xfrm>
        </p:grpSpPr>
        <p:sp>
          <p:nvSpPr>
            <p:cNvPr id="8" name="WordArt 6">
              <a:extLst>
                <a:ext uri="{FF2B5EF4-FFF2-40B4-BE49-F238E27FC236}">
                  <a16:creationId xmlns:a16="http://schemas.microsoft.com/office/drawing/2014/main" id="{80B3DED6-A3C7-49DC-97E5-39EC8D6DCDA2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85" y="772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示波器是利用电场改变电子运动轨迹来反映电压的瞬变过程，是显示二维图像的仪</a:t>
              </a:r>
            </a:p>
          </p:txBody>
        </p:sp>
        <p:sp>
          <p:nvSpPr>
            <p:cNvPr id="9" name="WordArt 7">
              <a:extLst>
                <a:ext uri="{FF2B5EF4-FFF2-40B4-BE49-F238E27FC236}">
                  <a16:creationId xmlns:a16="http://schemas.microsoft.com/office/drawing/2014/main" id="{0AE6D4DC-C60E-41EA-B4A4-B5E27AA403A5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3" y="1064"/>
              <a:ext cx="554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器。二维图像在数学上要两个坐标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和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来描述。示波器上的二维图像要两个电场即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电场</a:t>
              </a:r>
            </a:p>
          </p:txBody>
        </p:sp>
        <p:sp>
          <p:nvSpPr>
            <p:cNvPr id="10" name="WordArt 8">
              <a:extLst>
                <a:ext uri="{FF2B5EF4-FFF2-40B4-BE49-F238E27FC236}">
                  <a16:creationId xmlns:a16="http://schemas.microsoft.com/office/drawing/2014/main" id="{D240116C-52B4-4E67-A2A5-A88F0980196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13" y="1336"/>
              <a:ext cx="367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偏转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和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电场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(X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偏转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共同影响电子轨迹来形成，如图。</a:t>
              </a:r>
            </a:p>
          </p:txBody>
        </p:sp>
      </p:grpSp>
      <p:pic>
        <p:nvPicPr>
          <p:cNvPr id="11" name="Picture 9">
            <a:extLst>
              <a:ext uri="{FF2B5EF4-FFF2-40B4-BE49-F238E27FC236}">
                <a16:creationId xmlns:a16="http://schemas.microsoft.com/office/drawing/2014/main" id="{15C947C2-2249-4362-97DC-C1C1FBCEC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7" y="2243285"/>
            <a:ext cx="4822825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Group 20">
            <a:extLst>
              <a:ext uri="{FF2B5EF4-FFF2-40B4-BE49-F238E27FC236}">
                <a16:creationId xmlns:a16="http://schemas.microsoft.com/office/drawing/2014/main" id="{1020EE35-F4EE-47A6-A337-86152F94C57B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4797425"/>
            <a:ext cx="8686800" cy="660400"/>
            <a:chOff x="130" y="3286"/>
            <a:chExt cx="5472" cy="416"/>
          </a:xfrm>
        </p:grpSpPr>
        <p:sp>
          <p:nvSpPr>
            <p:cNvPr id="34" name="WordArt 21">
              <a:extLst>
                <a:ext uri="{FF2B5EF4-FFF2-40B4-BE49-F238E27FC236}">
                  <a16:creationId xmlns:a16="http://schemas.microsoft.com/office/drawing/2014/main" id="{3E39D7E5-15BD-4009-969B-E8EAB03BE3EE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30" y="3286"/>
              <a:ext cx="547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把电压         “加在”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偏转上形成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电场，影响电子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方向上的运动轨迹或位移，反</a:t>
              </a:r>
            </a:p>
          </p:txBody>
        </p:sp>
        <p:grpSp>
          <p:nvGrpSpPr>
            <p:cNvPr id="35" name="Group 22">
              <a:extLst>
                <a:ext uri="{FF2B5EF4-FFF2-40B4-BE49-F238E27FC236}">
                  <a16:creationId xmlns:a16="http://schemas.microsoft.com/office/drawing/2014/main" id="{03B862A8-D17C-43A3-9981-A633570D22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808" y="3296"/>
              <a:ext cx="59" cy="122"/>
              <a:chOff x="2928" y="3216"/>
              <a:chExt cx="48" cy="240"/>
            </a:xfrm>
          </p:grpSpPr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D9BB97EC-04F9-402B-BA3E-0FECF7DD00A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9636B7E3-6B5D-475C-9C9C-43259C2D2D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6" name="WordArt 25">
              <a:extLst>
                <a:ext uri="{FF2B5EF4-FFF2-40B4-BE49-F238E27FC236}">
                  <a16:creationId xmlns:a16="http://schemas.microsoft.com/office/drawing/2014/main" id="{2B04634F-731A-44F8-B7AC-6AC8DE52B35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83" y="3286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7" name="WordArt 26">
              <a:extLst>
                <a:ext uri="{FF2B5EF4-FFF2-40B4-BE49-F238E27FC236}">
                  <a16:creationId xmlns:a16="http://schemas.microsoft.com/office/drawing/2014/main" id="{CB355113-1C24-43AA-A038-5C5AB26FCA45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913" y="3286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8" name="WordArt 27">
              <a:extLst>
                <a:ext uri="{FF2B5EF4-FFF2-40B4-BE49-F238E27FC236}">
                  <a16:creationId xmlns:a16="http://schemas.microsoft.com/office/drawing/2014/main" id="{43E53D17-6359-44B9-B4A7-3CEA2FB870E3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082" y="3286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9" name="WordArt 28">
              <a:extLst>
                <a:ext uri="{FF2B5EF4-FFF2-40B4-BE49-F238E27FC236}">
                  <a16:creationId xmlns:a16="http://schemas.microsoft.com/office/drawing/2014/main" id="{CA3F3D75-9A65-492B-94F8-36BD0989D8A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8" y="3558"/>
              <a:ext cx="64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映   值。</a:t>
              </a:r>
            </a:p>
          </p:txBody>
        </p:sp>
        <p:sp>
          <p:nvSpPr>
            <p:cNvPr id="40" name="WordArt 29">
              <a:extLst>
                <a:ext uri="{FF2B5EF4-FFF2-40B4-BE49-F238E27FC236}">
                  <a16:creationId xmlns:a16="http://schemas.microsoft.com/office/drawing/2014/main" id="{9A812663-15B8-407A-81F6-378BF6144C8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73" y="3540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CE3B5F27-1E6D-459C-9BAA-8047A0DACF86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388887"/>
            <a:ext cx="7772400" cy="257175"/>
            <a:chOff x="373" y="3014"/>
            <a:chExt cx="4896" cy="162"/>
          </a:xfrm>
        </p:grpSpPr>
        <p:sp>
          <p:nvSpPr>
            <p:cNvPr id="45" name="WordArt 11">
              <a:extLst>
                <a:ext uri="{FF2B5EF4-FFF2-40B4-BE49-F238E27FC236}">
                  <a16:creationId xmlns:a16="http://schemas.microsoft.com/office/drawing/2014/main" id="{F0C627CA-6F02-40BA-8A30-02969189A30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3" y="3015"/>
              <a:ext cx="489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对于一个电压信号          的二维函数，需要两个坐标即   和   来描述。</a:t>
              </a:r>
            </a:p>
          </p:txBody>
        </p: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24731FD3-9409-4B62-B7AE-09AF05708C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1763" y="3024"/>
              <a:ext cx="59" cy="122"/>
              <a:chOff x="2928" y="3216"/>
              <a:chExt cx="48" cy="240"/>
            </a:xfrm>
          </p:grpSpPr>
          <p:sp>
            <p:nvSpPr>
              <p:cNvPr id="52" name="Line 13">
                <a:extLst>
                  <a:ext uri="{FF2B5EF4-FFF2-40B4-BE49-F238E27FC236}">
                    <a16:creationId xmlns:a16="http://schemas.microsoft.com/office/drawing/2014/main" id="{EC3FF9A5-7275-4E56-B1E6-078E82A086E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Line 14">
                <a:extLst>
                  <a:ext uri="{FF2B5EF4-FFF2-40B4-BE49-F238E27FC236}">
                    <a16:creationId xmlns:a16="http://schemas.microsoft.com/office/drawing/2014/main" id="{8BEDC86C-9FF8-41DC-8BB5-C58B5D89C61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" name="WordArt 15">
              <a:extLst>
                <a:ext uri="{FF2B5EF4-FFF2-40B4-BE49-F238E27FC236}">
                  <a16:creationId xmlns:a16="http://schemas.microsoft.com/office/drawing/2014/main" id="{9CBE5ABA-023C-4F4D-89A1-A2044F341B34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538" y="3014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8" name="WordArt 16">
              <a:extLst>
                <a:ext uri="{FF2B5EF4-FFF2-40B4-BE49-F238E27FC236}">
                  <a16:creationId xmlns:a16="http://schemas.microsoft.com/office/drawing/2014/main" id="{88A3F4A2-DAC5-4FFB-ADAF-EFF44C686537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868" y="3014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9" name="WordArt 17">
              <a:extLst>
                <a:ext uri="{FF2B5EF4-FFF2-40B4-BE49-F238E27FC236}">
                  <a16:creationId xmlns:a16="http://schemas.microsoft.com/office/drawing/2014/main" id="{4D7EFDB5-5DAA-4703-B833-74A32CF9C2A3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037" y="3014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0" name="WordArt 18">
              <a:extLst>
                <a:ext uri="{FF2B5EF4-FFF2-40B4-BE49-F238E27FC236}">
                  <a16:creationId xmlns:a16="http://schemas.microsoft.com/office/drawing/2014/main" id="{AFDF681B-0E6D-4AA6-A2C5-EAF238808739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227" y="3014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51" name="WordArt 19">
              <a:extLst>
                <a:ext uri="{FF2B5EF4-FFF2-40B4-BE49-F238E27FC236}">
                  <a16:creationId xmlns:a16="http://schemas.microsoft.com/office/drawing/2014/main" id="{967E1198-9F68-4049-955B-63F188EA204D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609" y="3014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0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实验原理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C725112C-20E1-4777-ABB2-D561C114FE3A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2559199"/>
            <a:ext cx="8928100" cy="688975"/>
            <a:chOff x="68" y="1771"/>
            <a:chExt cx="5624" cy="434"/>
          </a:xfrm>
        </p:grpSpPr>
        <p:sp>
          <p:nvSpPr>
            <p:cNvPr id="9" name="WordArt 6">
              <a:extLst>
                <a:ext uri="{FF2B5EF4-FFF2-40B4-BE49-F238E27FC236}">
                  <a16:creationId xmlns:a16="http://schemas.microsoft.com/office/drawing/2014/main" id="{A79C1642-E1C9-43D9-BCF5-F2BB19EFEB9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68" y="2061"/>
              <a:ext cx="86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概念上才行。</a:t>
              </a:r>
            </a:p>
          </p:txBody>
        </p:sp>
        <p:sp>
          <p:nvSpPr>
            <p:cNvPr id="10" name="WordArt 7">
              <a:extLst>
                <a:ext uri="{FF2B5EF4-FFF2-40B4-BE49-F238E27FC236}">
                  <a16:creationId xmlns:a16="http://schemas.microsoft.com/office/drawing/2014/main" id="{62B3B70D-7D73-4CCA-AB1C-11A28AA2E296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4" y="1788"/>
              <a:ext cx="532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如何表达   呢？时间是不能直接“加在”</a:t>
              </a:r>
              <a:r>
                <a:rPr lang="en-US" altLang="zh-CN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偏转上的，只有先把时间概念“转到”电压</a:t>
              </a:r>
            </a:p>
          </p:txBody>
        </p:sp>
        <p:sp>
          <p:nvSpPr>
            <p:cNvPr id="11" name="WordArt 8">
              <a:extLst>
                <a:ext uri="{FF2B5EF4-FFF2-40B4-BE49-F238E27FC236}">
                  <a16:creationId xmlns:a16="http://schemas.microsoft.com/office/drawing/2014/main" id="{0C695101-DE5E-41C0-B233-F04A36FF2FE7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961" y="1771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6C1E2ABB-B519-4A1F-8F68-016BBEC33364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907009"/>
            <a:ext cx="8382000" cy="314325"/>
            <a:chOff x="367" y="3929"/>
            <a:chExt cx="5280" cy="198"/>
          </a:xfrm>
        </p:grpSpPr>
        <p:sp>
          <p:nvSpPr>
            <p:cNvPr id="13" name="WordArt 10">
              <a:extLst>
                <a:ext uri="{FF2B5EF4-FFF2-40B4-BE49-F238E27FC236}">
                  <a16:creationId xmlns:a16="http://schemas.microsoft.com/office/drawing/2014/main" id="{C0BE18B1-7E5C-4894-A7CA-EC52C2CB8D48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67" y="3929"/>
              <a:ext cx="5280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altLang="zh-CN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X</a:t>
              </a:r>
              <a:r>
                <a:rPr lang="zh-CN" altLang="en-US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电场，与</a:t>
              </a:r>
              <a:r>
                <a:rPr lang="en-US" altLang="zh-CN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Y</a:t>
              </a:r>
              <a:r>
                <a:rPr lang="zh-CN" altLang="en-US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电场共同影响电子轨迹</a:t>
              </a:r>
              <a:r>
                <a:rPr lang="en-US" altLang="zh-CN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(</a:t>
              </a:r>
              <a:r>
                <a:rPr lang="zh-CN" altLang="en-US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正交迭加</a:t>
              </a:r>
              <a:r>
                <a:rPr lang="en-US" altLang="zh-CN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)</a:t>
              </a:r>
              <a:r>
                <a:rPr lang="zh-CN" altLang="en-US" sz="24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/>
                  <a:ea typeface="宋体"/>
                </a:rPr>
                <a:t>来描述       。</a:t>
              </a:r>
            </a:p>
          </p:txBody>
        </p:sp>
        <p:grpSp>
          <p:nvGrpSpPr>
            <p:cNvPr id="14" name="Group 11">
              <a:extLst>
                <a:ext uri="{FF2B5EF4-FFF2-40B4-BE49-F238E27FC236}">
                  <a16:creationId xmlns:a16="http://schemas.microsoft.com/office/drawing/2014/main" id="{C7DE34DB-8E50-4325-A848-79BF0A29C6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5146" y="3958"/>
              <a:ext cx="59" cy="121"/>
              <a:chOff x="2928" y="3216"/>
              <a:chExt cx="48" cy="240"/>
            </a:xfrm>
          </p:grpSpPr>
          <p:sp>
            <p:nvSpPr>
              <p:cNvPr id="18" name="Line 12">
                <a:extLst>
                  <a:ext uri="{FF2B5EF4-FFF2-40B4-BE49-F238E27FC236}">
                    <a16:creationId xmlns:a16="http://schemas.microsoft.com/office/drawing/2014/main" id="{0274EEF8-2EB3-48CA-A1A6-9BC3F5073FF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EC1BEB04-162A-4DD9-9FD2-E5F844C11E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WordArt 14">
              <a:extLst>
                <a:ext uri="{FF2B5EF4-FFF2-40B4-BE49-F238E27FC236}">
                  <a16:creationId xmlns:a16="http://schemas.microsoft.com/office/drawing/2014/main" id="{07D2539B-0A2F-43E8-BDE3-0A477184A7BC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921" y="3948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WordArt 15">
              <a:extLst>
                <a:ext uri="{FF2B5EF4-FFF2-40B4-BE49-F238E27FC236}">
                  <a16:creationId xmlns:a16="http://schemas.microsoft.com/office/drawing/2014/main" id="{6D50A142-9E16-4189-8F08-757A986ED07E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251" y="3948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" name="WordArt 16">
              <a:extLst>
                <a:ext uri="{FF2B5EF4-FFF2-40B4-BE49-F238E27FC236}">
                  <a16:creationId xmlns:a16="http://schemas.microsoft.com/office/drawing/2014/main" id="{DCE7962D-2B7B-4170-97E3-5F47DDD51CA8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420" y="3948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1B1DCF6-D1E1-4F02-9D6E-0EC480BAA263}"/>
              </a:ext>
            </a:extLst>
          </p:cNvPr>
          <p:cNvGrpSpPr>
            <a:grpSpLocks/>
          </p:cNvGrpSpPr>
          <p:nvPr/>
        </p:nvGrpSpPr>
        <p:grpSpPr bwMode="auto">
          <a:xfrm>
            <a:off x="612744" y="3344500"/>
            <a:ext cx="5257800" cy="257175"/>
            <a:chOff x="373" y="2341"/>
            <a:chExt cx="3312" cy="162"/>
          </a:xfrm>
        </p:grpSpPr>
        <p:sp>
          <p:nvSpPr>
            <p:cNvPr id="21" name="WordArt 18">
              <a:extLst>
                <a:ext uri="{FF2B5EF4-FFF2-40B4-BE49-F238E27FC236}">
                  <a16:creationId xmlns:a16="http://schemas.microsoft.com/office/drawing/2014/main" id="{B9BA4F75-95EF-4A8A-B282-A3395C625D61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73" y="2359"/>
              <a:ext cx="331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 dirty="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若          线性关系成立，时间就“转到”电压。</a:t>
              </a:r>
            </a:p>
          </p:txBody>
        </p:sp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B16C1B94-8B32-455C-B6F7-C57DFC7D59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792" y="2351"/>
              <a:ext cx="59" cy="122"/>
              <a:chOff x="2928" y="3216"/>
              <a:chExt cx="48" cy="240"/>
            </a:xfrm>
          </p:grpSpPr>
          <p:sp>
            <p:nvSpPr>
              <p:cNvPr id="26" name="Line 20">
                <a:extLst>
                  <a:ext uri="{FF2B5EF4-FFF2-40B4-BE49-F238E27FC236}">
                    <a16:creationId xmlns:a16="http://schemas.microsoft.com/office/drawing/2014/main" id="{261F0726-8CE7-4A13-9582-F56AF02F3AF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1">
                <a:extLst>
                  <a:ext uri="{FF2B5EF4-FFF2-40B4-BE49-F238E27FC236}">
                    <a16:creationId xmlns:a16="http://schemas.microsoft.com/office/drawing/2014/main" id="{F3F08295-9F98-47E2-BB03-BD2552C26A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" name="WordArt 22">
              <a:extLst>
                <a:ext uri="{FF2B5EF4-FFF2-40B4-BE49-F238E27FC236}">
                  <a16:creationId xmlns:a16="http://schemas.microsoft.com/office/drawing/2014/main" id="{F2972125-F8B3-4AB7-8488-B95D316E2E19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567" y="2341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4" name="WordArt 23">
              <a:extLst>
                <a:ext uri="{FF2B5EF4-FFF2-40B4-BE49-F238E27FC236}">
                  <a16:creationId xmlns:a16="http://schemas.microsoft.com/office/drawing/2014/main" id="{A4D0192D-2D6B-4D11-8B8C-E8C7F152169E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897" y="2341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k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" name="WordArt 24">
              <a:extLst>
                <a:ext uri="{FF2B5EF4-FFF2-40B4-BE49-F238E27FC236}">
                  <a16:creationId xmlns:a16="http://schemas.microsoft.com/office/drawing/2014/main" id="{6CA8093A-5ED4-4C65-849B-298726CA2B1E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066" y="2341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9924F286-30B7-466A-ACC7-398F8CA057BF}"/>
              </a:ext>
            </a:extLst>
          </p:cNvPr>
          <p:cNvGrpSpPr>
            <a:grpSpLocks/>
          </p:cNvGrpSpPr>
          <p:nvPr/>
        </p:nvGrpSpPr>
        <p:grpSpPr bwMode="auto">
          <a:xfrm>
            <a:off x="142844" y="665598"/>
            <a:ext cx="7489825" cy="1763713"/>
            <a:chOff x="158" y="595"/>
            <a:chExt cx="4718" cy="1111"/>
          </a:xfrm>
        </p:grpSpPr>
        <p:pic>
          <p:nvPicPr>
            <p:cNvPr id="29" name="Picture 26">
              <a:extLst>
                <a:ext uri="{FF2B5EF4-FFF2-40B4-BE49-F238E27FC236}">
                  <a16:creationId xmlns:a16="http://schemas.microsoft.com/office/drawing/2014/main" id="{D1AD72AD-B839-43C3-954A-E5C8C4A9C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78000"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31"/>
            <a:stretch>
              <a:fillRect/>
            </a:stretch>
          </p:blipFill>
          <p:spPr bwMode="auto">
            <a:xfrm>
              <a:off x="158" y="711"/>
              <a:ext cx="2722" cy="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7">
              <a:extLst>
                <a:ext uri="{FF2B5EF4-FFF2-40B4-BE49-F238E27FC236}">
                  <a16:creationId xmlns:a16="http://schemas.microsoft.com/office/drawing/2014/main" id="{9C545F86-146E-4BD0-B6D9-431E47033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42000" contras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30" t="22807" b="13397"/>
            <a:stretch>
              <a:fillRect/>
            </a:stretch>
          </p:blipFill>
          <p:spPr bwMode="auto">
            <a:xfrm>
              <a:off x="4098" y="799"/>
              <a:ext cx="778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D0207DC7-4355-4E6B-8610-6E1E5AA80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595"/>
              <a:ext cx="284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zh-CN" sz="2000" b="0" dirty="0" err="1">
                  <a:latin typeface="Arial" panose="020B0604020202020204" pitchFamily="34" charset="0"/>
                </a:rPr>
                <a:t>U</a:t>
              </a:r>
              <a:r>
                <a:rPr kumimoji="0" lang="en-US" altLang="zh-CN" sz="2000" b="0" baseline="-25000" dirty="0" err="1">
                  <a:latin typeface="Arial" panose="020B0604020202020204" pitchFamily="34" charset="0"/>
                </a:rPr>
                <a:t>y</a:t>
              </a:r>
              <a:endParaRPr kumimoji="0" lang="en-US" altLang="zh-CN" sz="2000" b="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F187AA82-7EA6-4DEF-9910-B977F78B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845"/>
              <a:ext cx="112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</p:grpSp>
      <p:grpSp>
        <p:nvGrpSpPr>
          <p:cNvPr id="33" name="Group 30">
            <a:extLst>
              <a:ext uri="{FF2B5EF4-FFF2-40B4-BE49-F238E27FC236}">
                <a16:creationId xmlns:a16="http://schemas.microsoft.com/office/drawing/2014/main" id="{EBBF9FDF-DCDA-49CB-A36F-4A010AF8B249}"/>
              </a:ext>
            </a:extLst>
          </p:cNvPr>
          <p:cNvGrpSpPr>
            <a:grpSpLocks/>
          </p:cNvGrpSpPr>
          <p:nvPr/>
        </p:nvGrpSpPr>
        <p:grpSpPr bwMode="auto">
          <a:xfrm>
            <a:off x="469869" y="3672268"/>
            <a:ext cx="7343775" cy="2171700"/>
            <a:chOff x="295" y="2523"/>
            <a:chExt cx="4626" cy="1368"/>
          </a:xfrm>
        </p:grpSpPr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B200D28D-1472-479D-806A-7A59844E3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523"/>
              <a:ext cx="2454" cy="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1675D8F3-3436-4A0B-9299-FF4D4114F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3656"/>
              <a:ext cx="272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grpSp>
          <p:nvGrpSpPr>
            <p:cNvPr id="36" name="Group 33">
              <a:extLst>
                <a:ext uri="{FF2B5EF4-FFF2-40B4-BE49-F238E27FC236}">
                  <a16:creationId xmlns:a16="http://schemas.microsoft.com/office/drawing/2014/main" id="{039C0072-48BA-4039-B020-31093853B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" y="2523"/>
              <a:ext cx="4612" cy="1089"/>
              <a:chOff x="309" y="2523"/>
              <a:chExt cx="4612" cy="1089"/>
            </a:xfrm>
          </p:grpSpPr>
          <p:pic>
            <p:nvPicPr>
              <p:cNvPr id="37" name="Picture 34">
                <a:extLst>
                  <a:ext uri="{FF2B5EF4-FFF2-40B4-BE49-F238E27FC236}">
                    <a16:creationId xmlns:a16="http://schemas.microsoft.com/office/drawing/2014/main" id="{D6B8C0C6-0A55-4500-ACA5-3A39DA75CF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-18000" contras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7" t="59531" r="39659"/>
              <a:stretch>
                <a:fillRect/>
              </a:stretch>
            </p:blipFill>
            <p:spPr bwMode="auto">
              <a:xfrm>
                <a:off x="4071" y="2808"/>
                <a:ext cx="850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Rectangle 35">
                <a:extLst>
                  <a:ext uri="{FF2B5EF4-FFF2-40B4-BE49-F238E27FC236}">
                    <a16:creationId xmlns:a16="http://schemas.microsoft.com/office/drawing/2014/main" id="{0E6FBD60-D2A2-43E2-9ACC-75AA827E3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" y="2711"/>
                <a:ext cx="272" cy="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39" name="Rectangle 36">
                <a:extLst>
                  <a:ext uri="{FF2B5EF4-FFF2-40B4-BE49-F238E27FC236}">
                    <a16:creationId xmlns:a16="http://schemas.microsoft.com/office/drawing/2014/main" id="{F9ACDD3A-D303-423D-A0B3-261140D3F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2523"/>
                <a:ext cx="272" cy="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50000"/>
                  </a:spcBef>
                  <a:buFontTx/>
                  <a:buNone/>
                </a:pPr>
                <a:endParaRPr lang="zh-CN" altLang="en-US"/>
              </a:p>
            </p:txBody>
          </p:sp>
          <p:sp>
            <p:nvSpPr>
              <p:cNvPr id="40" name="Text Box 37">
                <a:extLst>
                  <a:ext uri="{FF2B5EF4-FFF2-40B4-BE49-F238E27FC236}">
                    <a16:creationId xmlns:a16="http://schemas.microsoft.com/office/drawing/2014/main" id="{7360D4EE-096B-4375-A224-CF7BB59157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" y="2590"/>
                <a:ext cx="2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CN" sz="2000" b="0">
                    <a:latin typeface="Arial" panose="020B0604020202020204" pitchFamily="34" charset="0"/>
                  </a:rPr>
                  <a:t>U</a:t>
                </a:r>
                <a:r>
                  <a:rPr kumimoji="0" lang="en-US" altLang="zh-CN" sz="2000" b="0" baseline="-25000">
                    <a:latin typeface="Arial" panose="020B0604020202020204" pitchFamily="34" charset="0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153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prstClr val="white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uLnTx/>
                <a:uFillTx/>
                <a:latin typeface="华文琥珀"/>
                <a:ea typeface="华文琥珀"/>
                <a:cs typeface="+mn-cs"/>
              </a:rPr>
              <a:t>实验原理</a:t>
            </a:r>
          </a:p>
        </p:txBody>
      </p:sp>
      <p:sp>
        <p:nvSpPr>
          <p:cNvPr id="22" name="Line 5">
            <a:extLst>
              <a:ext uri="{FF2B5EF4-FFF2-40B4-BE49-F238E27FC236}">
                <a16:creationId xmlns:a16="http://schemas.microsoft.com/office/drawing/2014/main" id="{8FDF74F6-3F4B-4284-B861-31B4F1D538E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75300" y="6081629"/>
            <a:ext cx="12700" cy="123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AFDE6FB7-15F4-4FC3-95B1-C481209BD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0179"/>
            <a:ext cx="4275137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4">
            <a:extLst>
              <a:ext uri="{FF2B5EF4-FFF2-40B4-BE49-F238E27FC236}">
                <a16:creationId xmlns:a16="http://schemas.microsoft.com/office/drawing/2014/main" id="{BD48E09B-1907-4139-9671-259F072B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" y="941304"/>
            <a:ext cx="3313113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891B175-2639-4400-8C90-ABD086A1487F}"/>
              </a:ext>
            </a:extLst>
          </p:cNvPr>
          <p:cNvSpPr/>
          <p:nvPr/>
        </p:nvSpPr>
        <p:spPr>
          <a:xfrm>
            <a:off x="415187" y="4292994"/>
            <a:ext cx="8100900" cy="17759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要想显示纵偏电压的图形，必须加上横偏电压，把纵偏电压产生的垂直亮线展开来。这个展开过程称为扫描。</a:t>
            </a:r>
            <a:endParaRPr lang="en-US" altLang="zh-CN" sz="1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如果扫描电压与时间成正比且呈周期性变化（锯齿波扫描），则称为线性扫描。</a:t>
            </a:r>
            <a:endParaRPr lang="en-US" altLang="zh-CN" sz="18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latin typeface="宋体"/>
              <a:ea typeface="宋体"/>
            </a:endParaRPr>
          </a:p>
          <a:p>
            <a:pPr algn="just" eaLnBrk="1" hangingPunct="1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zh-CN" altLang="en-US" sz="18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/>
                <a:ea typeface="宋体"/>
              </a:rPr>
              <a:t>只有纵偏被测电压与横偏锯齿电压的振动周期严格相同，或后者是前者的整数倍。图形才会简单而稳定。</a:t>
            </a:r>
          </a:p>
        </p:txBody>
      </p:sp>
    </p:spTree>
    <p:extLst>
      <p:ext uri="{BB962C8B-B14F-4D97-AF65-F5344CB8AC3E}">
        <p14:creationId xmlns:p14="http://schemas.microsoft.com/office/powerpoint/2010/main" val="37152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1">
            <a:extLst>
              <a:ext uri="{FF2B5EF4-FFF2-40B4-BE49-F238E27FC236}">
                <a16:creationId xmlns:a16="http://schemas.microsoft.com/office/drawing/2014/main" id="{6B7CB5EE-CF05-840C-562E-05B01D13EE88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142844" y="71414"/>
            <a:ext cx="1729499" cy="40909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dirty="0">
                <a:ln w="9525">
                  <a:noFill/>
                  <a:round/>
                  <a:headEnd/>
                  <a:tailEnd/>
                </a:ln>
                <a:gradFill rotWithShape="0">
                  <a:gsLst>
                    <a:gs pos="0">
                      <a:schemeClr val="bg1"/>
                    </a:gs>
                    <a:gs pos="100000">
                      <a:srgbClr val="FFFE7D"/>
                    </a:gs>
                  </a:gsLst>
                  <a:lin ang="5400000" scaled="1"/>
                </a:gradFill>
                <a:effectLst>
                  <a:outerShdw dist="38100" dir="5400000" algn="ctr" rotWithShape="0">
                    <a:srgbClr val="4D4D4D">
                      <a:alpha val="76999"/>
                    </a:srgbClr>
                  </a:outerShdw>
                </a:effectLst>
                <a:latin typeface="华文琥珀"/>
                <a:ea typeface="华文琥珀"/>
              </a:rPr>
              <a:t>实验原理</a:t>
            </a:r>
          </a:p>
        </p:txBody>
      </p:sp>
      <p:sp>
        <p:nvSpPr>
          <p:cNvPr id="3" name="Line 5">
            <a:extLst>
              <a:ext uri="{FF2B5EF4-FFF2-40B4-BE49-F238E27FC236}">
                <a16:creationId xmlns:a16="http://schemas.microsoft.com/office/drawing/2014/main" id="{287C088C-A5EC-4350-AA78-BB8CA66D97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2350" y="4582110"/>
            <a:ext cx="12700" cy="1238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WordArt 6">
            <a:extLst>
              <a:ext uri="{FF2B5EF4-FFF2-40B4-BE49-F238E27FC236}">
                <a16:creationId xmlns:a16="http://schemas.microsoft.com/office/drawing/2014/main" id="{2E89E814-ECB5-488E-BCE7-04913A83A9A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2672347"/>
            <a:ext cx="70866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8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latin typeface="宋体" panose="02010600030101010101" pitchFamily="2" charset="-122"/>
              </a:rPr>
              <a:t>当扫描周期为被测信号周期的整数倍时，屏幕上显示完整稳定的波形。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51F5F2C4-F0C4-496C-9641-18FDF9982C3B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859422"/>
            <a:ext cx="8653462" cy="660400"/>
            <a:chOff x="249" y="663"/>
            <a:chExt cx="5451" cy="416"/>
          </a:xfrm>
        </p:grpSpPr>
        <p:sp>
          <p:nvSpPr>
            <p:cNvPr id="7" name="WordArt 8">
              <a:extLst>
                <a:ext uri="{FF2B5EF4-FFF2-40B4-BE49-F238E27FC236}">
                  <a16:creationId xmlns:a16="http://schemas.microsoft.com/office/drawing/2014/main" id="{E94DA043-E828-4197-9F55-95545ED235A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876" y="668"/>
              <a:ext cx="482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        和          实际上是两个完全不相干电压信号，它们的时间也是   </a:t>
              </a:r>
            </a:p>
          </p:txBody>
        </p:sp>
        <p:sp>
          <p:nvSpPr>
            <p:cNvPr id="8" name="WordArt 9">
              <a:extLst>
                <a:ext uri="{FF2B5EF4-FFF2-40B4-BE49-F238E27FC236}">
                  <a16:creationId xmlns:a16="http://schemas.microsoft.com/office/drawing/2014/main" id="{3893A903-9F93-4B96-A370-8993C55C11C4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49" y="935"/>
              <a:ext cx="72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不相干的。</a:t>
              </a:r>
            </a:p>
          </p:txBody>
        </p: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41E880C3-0C9C-4ABF-B88C-2145BA5274D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973" y="673"/>
              <a:ext cx="59" cy="121"/>
              <a:chOff x="2928" y="3216"/>
              <a:chExt cx="48" cy="240"/>
            </a:xfrm>
          </p:grpSpPr>
          <p:sp>
            <p:nvSpPr>
              <p:cNvPr id="19" name="Line 11">
                <a:extLst>
                  <a:ext uri="{FF2B5EF4-FFF2-40B4-BE49-F238E27FC236}">
                    <a16:creationId xmlns:a16="http://schemas.microsoft.com/office/drawing/2014/main" id="{AE0DA2E6-57AC-4E27-81EC-EFBBDDDE77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12">
                <a:extLst>
                  <a:ext uri="{FF2B5EF4-FFF2-40B4-BE49-F238E27FC236}">
                    <a16:creationId xmlns:a16="http://schemas.microsoft.com/office/drawing/2014/main" id="{05013DD0-827D-4490-8E2D-653DC2FC4B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WordArt 13">
              <a:extLst>
                <a:ext uri="{FF2B5EF4-FFF2-40B4-BE49-F238E27FC236}">
                  <a16:creationId xmlns:a16="http://schemas.microsoft.com/office/drawing/2014/main" id="{160326D4-3560-48C6-9A7F-650CFA224C2B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748" y="663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1" name="WordArt 14">
              <a:extLst>
                <a:ext uri="{FF2B5EF4-FFF2-40B4-BE49-F238E27FC236}">
                  <a16:creationId xmlns:a16="http://schemas.microsoft.com/office/drawing/2014/main" id="{A94D5F14-C20F-4D07-9A12-D33B1CAA92E4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078" y="663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2" name="WordArt 15">
              <a:extLst>
                <a:ext uri="{FF2B5EF4-FFF2-40B4-BE49-F238E27FC236}">
                  <a16:creationId xmlns:a16="http://schemas.microsoft.com/office/drawing/2014/main" id="{9149BC99-1CE3-4AAD-9B2E-F855DD0E9FF0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247" y="663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60AD1D5A-4468-493B-B06E-4A9E74D0E1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1851" y="686"/>
              <a:ext cx="59" cy="122"/>
              <a:chOff x="2928" y="3216"/>
              <a:chExt cx="48" cy="240"/>
            </a:xfrm>
          </p:grpSpPr>
          <p:sp>
            <p:nvSpPr>
              <p:cNvPr id="17" name="Line 17">
                <a:extLst>
                  <a:ext uri="{FF2B5EF4-FFF2-40B4-BE49-F238E27FC236}">
                    <a16:creationId xmlns:a16="http://schemas.microsoft.com/office/drawing/2014/main" id="{5CEF7BA5-2831-4C7C-A65D-04F498FFC09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18">
                <a:extLst>
                  <a:ext uri="{FF2B5EF4-FFF2-40B4-BE49-F238E27FC236}">
                    <a16:creationId xmlns:a16="http://schemas.microsoft.com/office/drawing/2014/main" id="{8F0968FE-550E-4BD4-BFE0-E933D086654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WordArt 19">
              <a:extLst>
                <a:ext uri="{FF2B5EF4-FFF2-40B4-BE49-F238E27FC236}">
                  <a16:creationId xmlns:a16="http://schemas.microsoft.com/office/drawing/2014/main" id="{1AE1FB9C-203C-42C2-AFA5-FBD9E6EE529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26" y="676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5" name="WordArt 20">
              <a:extLst>
                <a:ext uri="{FF2B5EF4-FFF2-40B4-BE49-F238E27FC236}">
                  <a16:creationId xmlns:a16="http://schemas.microsoft.com/office/drawing/2014/main" id="{286DA98B-8991-433E-A2C1-ED4E8A56E311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956" y="676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k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6" name="WordArt 21">
              <a:extLst>
                <a:ext uri="{FF2B5EF4-FFF2-40B4-BE49-F238E27FC236}">
                  <a16:creationId xmlns:a16="http://schemas.microsoft.com/office/drawing/2014/main" id="{F9B21239-9B2C-43C0-92A9-B17377883393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125" y="676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D66EDC17-CEA2-4764-BAF8-AE99849A80A8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627772"/>
            <a:ext cx="6681788" cy="971550"/>
            <a:chOff x="612" y="1128"/>
            <a:chExt cx="4209" cy="612"/>
          </a:xfrm>
        </p:grpSpPr>
        <p:sp>
          <p:nvSpPr>
            <p:cNvPr id="22" name="WordArt 23">
              <a:extLst>
                <a:ext uri="{FF2B5EF4-FFF2-40B4-BE49-F238E27FC236}">
                  <a16:creationId xmlns:a16="http://schemas.microsoft.com/office/drawing/2014/main" id="{C19C386B-BBC5-40F7-921F-C761F51AADD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00" y="1157"/>
              <a:ext cx="57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待测电压</a:t>
              </a:r>
            </a:p>
          </p:txBody>
        </p:sp>
        <p:sp>
          <p:nvSpPr>
            <p:cNvPr id="23" name="AutoShape 24">
              <a:extLst>
                <a:ext uri="{FF2B5EF4-FFF2-40B4-BE49-F238E27FC236}">
                  <a16:creationId xmlns:a16="http://schemas.microsoft.com/office/drawing/2014/main" id="{41B7AEC7-7F9A-42EB-A21D-81CCA248A2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1128"/>
              <a:ext cx="390" cy="197"/>
            </a:xfrm>
            <a:prstGeom prst="rightArrow">
              <a:avLst>
                <a:gd name="adj1" fmla="val 50000"/>
                <a:gd name="adj2" fmla="val 49492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grpSp>
          <p:nvGrpSpPr>
            <p:cNvPr id="24" name="Group 25">
              <a:extLst>
                <a:ext uri="{FF2B5EF4-FFF2-40B4-BE49-F238E27FC236}">
                  <a16:creationId xmlns:a16="http://schemas.microsoft.com/office/drawing/2014/main" id="{E315A80A-ECF6-4102-95CF-83AE4DF511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837" y="1192"/>
              <a:ext cx="59" cy="121"/>
              <a:chOff x="2928" y="3216"/>
              <a:chExt cx="48" cy="240"/>
            </a:xfrm>
          </p:grpSpPr>
          <p:sp>
            <p:nvSpPr>
              <p:cNvPr id="42" name="Line 26">
                <a:extLst>
                  <a:ext uri="{FF2B5EF4-FFF2-40B4-BE49-F238E27FC236}">
                    <a16:creationId xmlns:a16="http://schemas.microsoft.com/office/drawing/2014/main" id="{0D4FCA79-1D4F-4594-9337-4370E54179D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27">
                <a:extLst>
                  <a:ext uri="{FF2B5EF4-FFF2-40B4-BE49-F238E27FC236}">
                    <a16:creationId xmlns:a16="http://schemas.microsoft.com/office/drawing/2014/main" id="{0D16665F-633A-4660-918C-F472E5AD6B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WordArt 28">
              <a:extLst>
                <a:ext uri="{FF2B5EF4-FFF2-40B4-BE49-F238E27FC236}">
                  <a16:creationId xmlns:a16="http://schemas.microsoft.com/office/drawing/2014/main" id="{7563369C-D1FB-4C08-B3BE-CF13043EF5B0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612" y="1182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6" name="WordArt 29">
              <a:extLst>
                <a:ext uri="{FF2B5EF4-FFF2-40B4-BE49-F238E27FC236}">
                  <a16:creationId xmlns:a16="http://schemas.microsoft.com/office/drawing/2014/main" id="{E81137BF-6D6F-45A7-9AF7-C2B9159159F4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942" y="1182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F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7" name="WordArt 30">
              <a:extLst>
                <a:ext uri="{FF2B5EF4-FFF2-40B4-BE49-F238E27FC236}">
                  <a16:creationId xmlns:a16="http://schemas.microsoft.com/office/drawing/2014/main" id="{C61227B5-94BE-4718-9226-8D7FDB387062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111" y="1182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2BBEC953-863C-4827-B9A7-0F463D8229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47857" flipH="1">
              <a:off x="837" y="1577"/>
              <a:ext cx="59" cy="122"/>
              <a:chOff x="2928" y="3216"/>
              <a:chExt cx="48" cy="240"/>
            </a:xfrm>
          </p:grpSpPr>
          <p:sp>
            <p:nvSpPr>
              <p:cNvPr id="40" name="Line 32">
                <a:extLst>
                  <a:ext uri="{FF2B5EF4-FFF2-40B4-BE49-F238E27FC236}">
                    <a16:creationId xmlns:a16="http://schemas.microsoft.com/office/drawing/2014/main" id="{492CC7B1-BEB9-4F88-B751-64C01531D9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28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33">
                <a:extLst>
                  <a:ext uri="{FF2B5EF4-FFF2-40B4-BE49-F238E27FC236}">
                    <a16:creationId xmlns:a16="http://schemas.microsoft.com/office/drawing/2014/main" id="{9151BB08-45C7-4EFF-AAD9-7686CA0C68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976" y="3216"/>
                <a:ext cx="0" cy="24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" name="WordArt 34">
              <a:extLst>
                <a:ext uri="{FF2B5EF4-FFF2-40B4-BE49-F238E27FC236}">
                  <a16:creationId xmlns:a16="http://schemas.microsoft.com/office/drawing/2014/main" id="{5EE4EE15-2E0B-4D11-A22F-CAEC05D657B6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612" y="1567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" name="WordArt 35">
              <a:extLst>
                <a:ext uri="{FF2B5EF4-FFF2-40B4-BE49-F238E27FC236}">
                  <a16:creationId xmlns:a16="http://schemas.microsoft.com/office/drawing/2014/main" id="{B0E06E8E-68C5-4760-98C6-1C23C37E26C6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942" y="1567"/>
              <a:ext cx="164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3037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k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" name="WordArt 36">
              <a:extLst>
                <a:ext uri="{FF2B5EF4-FFF2-40B4-BE49-F238E27FC236}">
                  <a16:creationId xmlns:a16="http://schemas.microsoft.com/office/drawing/2014/main" id="{A5917591-C727-4DD4-BC7A-B6F56A52241E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111" y="1567"/>
              <a:ext cx="163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(t)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WordArt 37">
              <a:extLst>
                <a:ext uri="{FF2B5EF4-FFF2-40B4-BE49-F238E27FC236}">
                  <a16:creationId xmlns:a16="http://schemas.microsoft.com/office/drawing/2014/main" id="{B48617EA-D9F3-4204-9439-58801325AAA9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2000" y="1567"/>
              <a:ext cx="576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扫描电压</a:t>
              </a:r>
            </a:p>
          </p:txBody>
        </p:sp>
        <p:sp>
          <p:nvSpPr>
            <p:cNvPr id="33" name="AutoShape 38">
              <a:extLst>
                <a:ext uri="{FF2B5EF4-FFF2-40B4-BE49-F238E27FC236}">
                  <a16:creationId xmlns:a16="http://schemas.microsoft.com/office/drawing/2014/main" id="{464800D4-6C9F-48F5-A227-C134102FAE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19" y="1543"/>
              <a:ext cx="390" cy="197"/>
            </a:xfrm>
            <a:prstGeom prst="rightArrow">
              <a:avLst>
                <a:gd name="adj1" fmla="val 50000"/>
                <a:gd name="adj2" fmla="val 49492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34" name="WordArt 39">
              <a:extLst>
                <a:ext uri="{FF2B5EF4-FFF2-40B4-BE49-F238E27FC236}">
                  <a16:creationId xmlns:a16="http://schemas.microsoft.com/office/drawing/2014/main" id="{4524EE34-E80B-43FE-BC89-0DA32E972945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608" y="1137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5" name="WordArt 40">
              <a:extLst>
                <a:ext uri="{FF2B5EF4-FFF2-40B4-BE49-F238E27FC236}">
                  <a16:creationId xmlns:a16="http://schemas.microsoft.com/office/drawing/2014/main" id="{DC86FCC4-F1DE-4F58-84E2-391C15949BDC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2617" y="1567"/>
              <a:ext cx="148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800" i="1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u</a:t>
              </a:r>
              <a:endParaRPr lang="zh-CN" altLang="en-US" sz="18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6" name="WordArt 41">
              <a:extLst>
                <a:ext uri="{FF2B5EF4-FFF2-40B4-BE49-F238E27FC236}">
                  <a16:creationId xmlns:a16="http://schemas.microsoft.com/office/drawing/2014/main" id="{2F2BE8A4-F791-4092-B2B6-D9CB87CB773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52" y="1174"/>
              <a:ext cx="144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待测电压周期（频率）</a:t>
              </a:r>
            </a:p>
          </p:txBody>
        </p:sp>
        <p:sp>
          <p:nvSpPr>
            <p:cNvPr id="37" name="WordArt 42">
              <a:extLst>
                <a:ext uri="{FF2B5EF4-FFF2-40B4-BE49-F238E27FC236}">
                  <a16:creationId xmlns:a16="http://schemas.microsoft.com/office/drawing/2014/main" id="{AE5BBDB7-FB33-4166-B4BF-B3060E9B277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3180" y="1543"/>
              <a:ext cx="115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扫描周期（频率）</a:t>
              </a:r>
            </a:p>
          </p:txBody>
        </p:sp>
        <p:sp>
          <p:nvSpPr>
            <p:cNvPr id="38" name="WordArt 43">
              <a:extLst>
                <a:ext uri="{FF2B5EF4-FFF2-40B4-BE49-F238E27FC236}">
                  <a16:creationId xmlns:a16="http://schemas.microsoft.com/office/drawing/2014/main" id="{D4987F5A-DC6B-4368-BDEE-1A062EA07811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422" y="1525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9" name="WordArt 44">
              <a:extLst>
                <a:ext uri="{FF2B5EF4-FFF2-40B4-BE49-F238E27FC236}">
                  <a16:creationId xmlns:a16="http://schemas.microsoft.com/office/drawing/2014/main" id="{E533D829-F776-4F4E-A8CD-83102FDCFAE1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659" y="1157"/>
              <a:ext cx="162" cy="1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3546"/>
                </a:avLst>
              </a:prstTxWarp>
            </a:bodyPr>
            <a:lstStyle/>
            <a:p>
              <a:pPr algn="ctr"/>
              <a:r>
                <a:rPr lang="en-US" altLang="zh-CN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t</a:t>
              </a:r>
              <a:endParaRPr lang="zh-CN" altLang="en-US" sz="1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44" name="Picture 45">
            <a:extLst>
              <a:ext uri="{FF2B5EF4-FFF2-40B4-BE49-F238E27FC236}">
                <a16:creationId xmlns:a16="http://schemas.microsoft.com/office/drawing/2014/main" id="{62D4F385-ABDA-4AD9-A5B0-DA93E89A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059697"/>
            <a:ext cx="226695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6">
            <a:extLst>
              <a:ext uri="{FF2B5EF4-FFF2-40B4-BE49-F238E27FC236}">
                <a16:creationId xmlns:a16="http://schemas.microsoft.com/office/drawing/2014/main" id="{78FC190B-1A55-4D40-A52B-22A9B45E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032710"/>
            <a:ext cx="2281237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Group 47">
            <a:extLst>
              <a:ext uri="{FF2B5EF4-FFF2-40B4-BE49-F238E27FC236}">
                <a16:creationId xmlns:a16="http://schemas.microsoft.com/office/drawing/2014/main" id="{379B4B01-2237-4C38-A3CE-7A56B2D4A4BB}"/>
              </a:ext>
            </a:extLst>
          </p:cNvPr>
          <p:cNvGrpSpPr>
            <a:grpSpLocks/>
          </p:cNvGrpSpPr>
          <p:nvPr/>
        </p:nvGrpSpPr>
        <p:grpSpPr bwMode="auto">
          <a:xfrm>
            <a:off x="0" y="4975810"/>
            <a:ext cx="9144000" cy="1425575"/>
            <a:chOff x="0" y="3422"/>
            <a:chExt cx="5760" cy="898"/>
          </a:xfrm>
        </p:grpSpPr>
        <p:sp>
          <p:nvSpPr>
            <p:cNvPr id="47" name="WordArt 48">
              <a:extLst>
                <a:ext uri="{FF2B5EF4-FFF2-40B4-BE49-F238E27FC236}">
                  <a16:creationId xmlns:a16="http://schemas.microsoft.com/office/drawing/2014/main" id="{D02056FF-A6B9-4377-9EEB-2CE40770CA8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31" y="3422"/>
              <a:ext cx="5184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扫描波形、扫描周期和信号周期存在一定的关系，根据扫描周期及扫描波形可以判</a:t>
              </a:r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id="{B0100B40-B0C6-4750-95EA-AD8EA38A8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205"/>
              <a:ext cx="576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endParaRPr lang="zh-CN" altLang="en-US"/>
            </a:p>
          </p:txBody>
        </p:sp>
        <p:sp>
          <p:nvSpPr>
            <p:cNvPr id="49" name="WordArt 50">
              <a:extLst>
                <a:ext uri="{FF2B5EF4-FFF2-40B4-BE49-F238E27FC236}">
                  <a16:creationId xmlns:a16="http://schemas.microsoft.com/office/drawing/2014/main" id="{43553122-2444-41C5-B8A8-098660149CFD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83" y="3702"/>
              <a:ext cx="5472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信号的周期，而扫描周期可以从示波器面板上读出，又因为周期和频率是倒数关系，这</a:t>
              </a:r>
            </a:p>
          </p:txBody>
        </p:sp>
        <p:sp>
          <p:nvSpPr>
            <p:cNvPr id="50" name="WordArt 51">
              <a:extLst>
                <a:ext uri="{FF2B5EF4-FFF2-40B4-BE49-F238E27FC236}">
                  <a16:creationId xmlns:a16="http://schemas.microsoft.com/office/drawing/2014/main" id="{EE363795-AF27-47D0-97F6-FC7D34D2A9F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88" y="3982"/>
              <a:ext cx="288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333399"/>
                    </a:solidFill>
                    <a:round/>
                    <a:headEnd/>
                    <a:tailEnd/>
                  </a:ln>
                  <a:latin typeface="宋体" panose="02010600030101010101" pitchFamily="2" charset="-122"/>
                </a:rPr>
                <a:t>就是</a:t>
              </a:r>
            </a:p>
          </p:txBody>
        </p:sp>
        <p:sp>
          <p:nvSpPr>
            <p:cNvPr id="51" name="WordArt 52">
              <a:extLst>
                <a:ext uri="{FF2B5EF4-FFF2-40B4-BE49-F238E27FC236}">
                  <a16:creationId xmlns:a16="http://schemas.microsoft.com/office/drawing/2014/main" id="{62A2D90D-41B8-4777-820B-CF04807CB863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476" y="3974"/>
              <a:ext cx="1440" cy="1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800" kern="1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示波器测频率的原理。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31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2017</Words>
  <Application>Microsoft Office PowerPoint</Application>
  <PresentationFormat>全屏显示(4:3)</PresentationFormat>
  <Paragraphs>242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黑体</vt:lpstr>
      <vt:lpstr>华文琥珀</vt:lpstr>
      <vt:lpstr>华文中宋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示波器</vt:lpstr>
      <vt:lpstr>数字示波器</vt:lpstr>
      <vt:lpstr>科技强国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相关知识补充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Peng Yi</cp:lastModifiedBy>
  <cp:revision>23</cp:revision>
  <dcterms:created xsi:type="dcterms:W3CDTF">2022-10-24T02:24:35Z</dcterms:created>
  <dcterms:modified xsi:type="dcterms:W3CDTF">2022-12-02T07:24:58Z</dcterms:modified>
</cp:coreProperties>
</file>